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88" r:id="rId2"/>
    <p:sldId id="289" r:id="rId3"/>
    <p:sldId id="542" r:id="rId4"/>
    <p:sldId id="290" r:id="rId5"/>
    <p:sldId id="543" r:id="rId6"/>
    <p:sldId id="494" r:id="rId7"/>
    <p:sldId id="315" r:id="rId8"/>
    <p:sldId id="316" r:id="rId9"/>
    <p:sldId id="510" r:id="rId10"/>
    <p:sldId id="318" r:id="rId11"/>
    <p:sldId id="319" r:id="rId12"/>
    <p:sldId id="509" r:id="rId13"/>
    <p:sldId id="321" r:id="rId14"/>
    <p:sldId id="495" r:id="rId15"/>
    <p:sldId id="323" r:id="rId16"/>
    <p:sldId id="511" r:id="rId17"/>
    <p:sldId id="512" r:id="rId18"/>
    <p:sldId id="326" r:id="rId19"/>
    <p:sldId id="327" r:id="rId20"/>
    <p:sldId id="328" r:id="rId21"/>
    <p:sldId id="329" r:id="rId22"/>
    <p:sldId id="330" r:id="rId23"/>
    <p:sldId id="513" r:id="rId24"/>
    <p:sldId id="331" r:id="rId25"/>
    <p:sldId id="333" r:id="rId26"/>
    <p:sldId id="334" r:id="rId27"/>
    <p:sldId id="335" r:id="rId28"/>
    <p:sldId id="515" r:id="rId29"/>
    <p:sldId id="619" r:id="rId30"/>
    <p:sldId id="337" r:id="rId31"/>
    <p:sldId id="338" r:id="rId32"/>
    <p:sldId id="517" r:id="rId33"/>
    <p:sldId id="340" r:id="rId34"/>
    <p:sldId id="341" r:id="rId35"/>
    <p:sldId id="292"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618" r:id="rId60"/>
    <p:sldId id="61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7"/>
    <p:restoredTop sz="95928"/>
  </p:normalViewPr>
  <p:slideViewPr>
    <p:cSldViewPr snapToGrid="0">
      <p:cViewPr varScale="1">
        <p:scale>
          <a:sx n="110" d="100"/>
          <a:sy n="110" d="100"/>
        </p:scale>
        <p:origin x="424" y="176"/>
      </p:cViewPr>
      <p:guideLst/>
    </p:cSldViewPr>
  </p:slideViewPr>
  <p:outlineViewPr>
    <p:cViewPr>
      <p:scale>
        <a:sx n="33" d="100"/>
        <a:sy n="33" d="100"/>
      </p:scale>
      <p:origin x="0" y="-17688"/>
    </p:cViewPr>
  </p:outlineViewPr>
  <p:notesTextViewPr>
    <p:cViewPr>
      <p:scale>
        <a:sx n="1" d="1"/>
        <a:sy n="1" d="1"/>
      </p:scale>
      <p:origin x="0" y="0"/>
    </p:cViewPr>
  </p:notesTextViewPr>
  <p:notesViewPr>
    <p:cSldViewPr snapToGrid="0">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34CA9-2A14-4E4D-93E5-B7C8250AFF7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774C2603-3C6E-41AA-82FD-96396AC02CBC}">
      <dgm:prSet/>
      <dgm:spPr/>
      <dgm:t>
        <a:bodyPr/>
        <a:lstStyle/>
        <a:p>
          <a:r>
            <a:rPr lang="en-US"/>
            <a:t>It’s not only longer, but also incorrect: </a:t>
          </a:r>
        </a:p>
      </dgm:t>
    </dgm:pt>
    <dgm:pt modelId="{FE6CB045-67B9-462C-AC56-8EEA4E90962D}" type="parTrans" cxnId="{EE755187-CF87-4268-8FFA-AF062348ACE5}">
      <dgm:prSet/>
      <dgm:spPr/>
      <dgm:t>
        <a:bodyPr/>
        <a:lstStyle/>
        <a:p>
          <a:endParaRPr lang="en-US"/>
        </a:p>
      </dgm:t>
    </dgm:pt>
    <dgm:pt modelId="{D18072E1-1554-41E5-8C53-415DC781DEBA}" type="sibTrans" cxnId="{EE755187-CF87-4268-8FFA-AF062348ACE5}">
      <dgm:prSet/>
      <dgm:spPr/>
      <dgm:t>
        <a:bodyPr/>
        <a:lstStyle/>
        <a:p>
          <a:endParaRPr lang="en-US"/>
        </a:p>
      </dgm:t>
    </dgm:pt>
    <dgm:pt modelId="{DD233245-B0EE-46E5-A218-6D9264E7F6AC}">
      <dgm:prSet/>
      <dgm:spPr/>
      <dgm:t>
        <a:bodyPr/>
        <a:lstStyle/>
        <a:p>
          <a:r>
            <a:rPr lang="en-US"/>
            <a:t>there are passengers with the same first and last names</a:t>
          </a:r>
        </a:p>
      </dgm:t>
    </dgm:pt>
    <dgm:pt modelId="{578C85DA-EE2F-4EBC-81D3-977A1AF76ED7}" type="parTrans" cxnId="{11D29300-65CB-4E34-BCB1-ACE174A32781}">
      <dgm:prSet/>
      <dgm:spPr/>
      <dgm:t>
        <a:bodyPr/>
        <a:lstStyle/>
        <a:p>
          <a:endParaRPr lang="en-US"/>
        </a:p>
      </dgm:t>
    </dgm:pt>
    <dgm:pt modelId="{C5158260-46EA-44E9-81AE-F704E86F88CD}" type="sibTrans" cxnId="{11D29300-65CB-4E34-BCB1-ACE174A32781}">
      <dgm:prSet/>
      <dgm:spPr/>
      <dgm:t>
        <a:bodyPr/>
        <a:lstStyle/>
        <a:p>
          <a:endParaRPr lang="en-US"/>
        </a:p>
      </dgm:t>
    </dgm:pt>
    <dgm:pt modelId="{FEE7EE6F-5973-8C4D-9336-F65CE7E99A48}" type="pres">
      <dgm:prSet presAssocID="{88F34CA9-2A14-4E4D-93E5-B7C8250AFF70}" presName="hierChild1" presStyleCnt="0">
        <dgm:presLayoutVars>
          <dgm:chPref val="1"/>
          <dgm:dir/>
          <dgm:animOne val="branch"/>
          <dgm:animLvl val="lvl"/>
          <dgm:resizeHandles/>
        </dgm:presLayoutVars>
      </dgm:prSet>
      <dgm:spPr/>
    </dgm:pt>
    <dgm:pt modelId="{2F73E2F7-7012-7C4F-957B-166809F4D946}" type="pres">
      <dgm:prSet presAssocID="{774C2603-3C6E-41AA-82FD-96396AC02CBC}" presName="hierRoot1" presStyleCnt="0"/>
      <dgm:spPr/>
    </dgm:pt>
    <dgm:pt modelId="{FF98AAA7-4ED8-4244-9913-E686CB9B7E32}" type="pres">
      <dgm:prSet presAssocID="{774C2603-3C6E-41AA-82FD-96396AC02CBC}" presName="composite" presStyleCnt="0"/>
      <dgm:spPr/>
    </dgm:pt>
    <dgm:pt modelId="{D5C80DD3-F1E4-A74D-ADF6-A41BD5EE4A9B}" type="pres">
      <dgm:prSet presAssocID="{774C2603-3C6E-41AA-82FD-96396AC02CBC}" presName="background" presStyleLbl="node0" presStyleIdx="0" presStyleCnt="2"/>
      <dgm:spPr/>
    </dgm:pt>
    <dgm:pt modelId="{29E9305D-09FB-FF4E-B8A1-A04001C5A7BD}" type="pres">
      <dgm:prSet presAssocID="{774C2603-3C6E-41AA-82FD-96396AC02CBC}" presName="text" presStyleLbl="fgAcc0" presStyleIdx="0" presStyleCnt="2">
        <dgm:presLayoutVars>
          <dgm:chPref val="3"/>
        </dgm:presLayoutVars>
      </dgm:prSet>
      <dgm:spPr/>
    </dgm:pt>
    <dgm:pt modelId="{71665038-03E7-5849-85C0-1E5D85DCD09E}" type="pres">
      <dgm:prSet presAssocID="{774C2603-3C6E-41AA-82FD-96396AC02CBC}" presName="hierChild2" presStyleCnt="0"/>
      <dgm:spPr/>
    </dgm:pt>
    <dgm:pt modelId="{0D6295A6-2FCF-ED4C-891C-C6FE663A5B10}" type="pres">
      <dgm:prSet presAssocID="{DD233245-B0EE-46E5-A218-6D9264E7F6AC}" presName="hierRoot1" presStyleCnt="0"/>
      <dgm:spPr/>
    </dgm:pt>
    <dgm:pt modelId="{BADEB57B-379C-C946-AE1D-FD458D22B548}" type="pres">
      <dgm:prSet presAssocID="{DD233245-B0EE-46E5-A218-6D9264E7F6AC}" presName="composite" presStyleCnt="0"/>
      <dgm:spPr/>
    </dgm:pt>
    <dgm:pt modelId="{3B0C924F-7820-C648-86A6-7AD9939DAC3F}" type="pres">
      <dgm:prSet presAssocID="{DD233245-B0EE-46E5-A218-6D9264E7F6AC}" presName="background" presStyleLbl="node0" presStyleIdx="1" presStyleCnt="2"/>
      <dgm:spPr/>
    </dgm:pt>
    <dgm:pt modelId="{45176461-E725-394C-8A13-5DFB4B0D8AA8}" type="pres">
      <dgm:prSet presAssocID="{DD233245-B0EE-46E5-A218-6D9264E7F6AC}" presName="text" presStyleLbl="fgAcc0" presStyleIdx="1" presStyleCnt="2">
        <dgm:presLayoutVars>
          <dgm:chPref val="3"/>
        </dgm:presLayoutVars>
      </dgm:prSet>
      <dgm:spPr/>
    </dgm:pt>
    <dgm:pt modelId="{1846FE51-A9A0-704A-9D66-34BB74AE6ACE}" type="pres">
      <dgm:prSet presAssocID="{DD233245-B0EE-46E5-A218-6D9264E7F6AC}" presName="hierChild2" presStyleCnt="0"/>
      <dgm:spPr/>
    </dgm:pt>
  </dgm:ptLst>
  <dgm:cxnLst>
    <dgm:cxn modelId="{11D29300-65CB-4E34-BCB1-ACE174A32781}" srcId="{88F34CA9-2A14-4E4D-93E5-B7C8250AFF70}" destId="{DD233245-B0EE-46E5-A218-6D9264E7F6AC}" srcOrd="1" destOrd="0" parTransId="{578C85DA-EE2F-4EBC-81D3-977A1AF76ED7}" sibTransId="{C5158260-46EA-44E9-81AE-F704E86F88CD}"/>
    <dgm:cxn modelId="{1289991F-9B05-354B-A79B-5E74D273182A}" type="presOf" srcId="{88F34CA9-2A14-4E4D-93E5-B7C8250AFF70}" destId="{FEE7EE6F-5973-8C4D-9336-F65CE7E99A48}" srcOrd="0" destOrd="0" presId="urn:microsoft.com/office/officeart/2005/8/layout/hierarchy1"/>
    <dgm:cxn modelId="{9D950354-CC1F-6C44-ABF6-495CB1747477}" type="presOf" srcId="{774C2603-3C6E-41AA-82FD-96396AC02CBC}" destId="{29E9305D-09FB-FF4E-B8A1-A04001C5A7BD}" srcOrd="0" destOrd="0" presId="urn:microsoft.com/office/officeart/2005/8/layout/hierarchy1"/>
    <dgm:cxn modelId="{606A4567-7418-6242-BE0D-66C654BC98DA}" type="presOf" srcId="{DD233245-B0EE-46E5-A218-6D9264E7F6AC}" destId="{45176461-E725-394C-8A13-5DFB4B0D8AA8}" srcOrd="0" destOrd="0" presId="urn:microsoft.com/office/officeart/2005/8/layout/hierarchy1"/>
    <dgm:cxn modelId="{EE755187-CF87-4268-8FFA-AF062348ACE5}" srcId="{88F34CA9-2A14-4E4D-93E5-B7C8250AFF70}" destId="{774C2603-3C6E-41AA-82FD-96396AC02CBC}" srcOrd="0" destOrd="0" parTransId="{FE6CB045-67B9-462C-AC56-8EEA4E90962D}" sibTransId="{D18072E1-1554-41E5-8C53-415DC781DEBA}"/>
    <dgm:cxn modelId="{7D7454A4-B836-1F42-93C5-5915DF003F22}" type="presParOf" srcId="{FEE7EE6F-5973-8C4D-9336-F65CE7E99A48}" destId="{2F73E2F7-7012-7C4F-957B-166809F4D946}" srcOrd="0" destOrd="0" presId="urn:microsoft.com/office/officeart/2005/8/layout/hierarchy1"/>
    <dgm:cxn modelId="{A37AB6ED-57D7-9240-9606-1F2F91265AA6}" type="presParOf" srcId="{2F73E2F7-7012-7C4F-957B-166809F4D946}" destId="{FF98AAA7-4ED8-4244-9913-E686CB9B7E32}" srcOrd="0" destOrd="0" presId="urn:microsoft.com/office/officeart/2005/8/layout/hierarchy1"/>
    <dgm:cxn modelId="{484F0F47-5756-0F4F-B6A3-49AA9268D264}" type="presParOf" srcId="{FF98AAA7-4ED8-4244-9913-E686CB9B7E32}" destId="{D5C80DD3-F1E4-A74D-ADF6-A41BD5EE4A9B}" srcOrd="0" destOrd="0" presId="urn:microsoft.com/office/officeart/2005/8/layout/hierarchy1"/>
    <dgm:cxn modelId="{A73A5C9D-43A3-9544-ADD7-2D01B11085E1}" type="presParOf" srcId="{FF98AAA7-4ED8-4244-9913-E686CB9B7E32}" destId="{29E9305D-09FB-FF4E-B8A1-A04001C5A7BD}" srcOrd="1" destOrd="0" presId="urn:microsoft.com/office/officeart/2005/8/layout/hierarchy1"/>
    <dgm:cxn modelId="{DA7271F3-7AEF-8743-830D-25A720968CEA}" type="presParOf" srcId="{2F73E2F7-7012-7C4F-957B-166809F4D946}" destId="{71665038-03E7-5849-85C0-1E5D85DCD09E}" srcOrd="1" destOrd="0" presId="urn:microsoft.com/office/officeart/2005/8/layout/hierarchy1"/>
    <dgm:cxn modelId="{73A3AC61-3D91-FF4B-945A-8AFBB58FFE53}" type="presParOf" srcId="{FEE7EE6F-5973-8C4D-9336-F65CE7E99A48}" destId="{0D6295A6-2FCF-ED4C-891C-C6FE663A5B10}" srcOrd="1" destOrd="0" presId="urn:microsoft.com/office/officeart/2005/8/layout/hierarchy1"/>
    <dgm:cxn modelId="{18F29ABF-FCFE-D249-A8C2-E9F7A9E6CC5A}" type="presParOf" srcId="{0D6295A6-2FCF-ED4C-891C-C6FE663A5B10}" destId="{BADEB57B-379C-C946-AE1D-FD458D22B548}" srcOrd="0" destOrd="0" presId="urn:microsoft.com/office/officeart/2005/8/layout/hierarchy1"/>
    <dgm:cxn modelId="{E37DE2A5-ABAC-B94F-8368-948124D9CD22}" type="presParOf" srcId="{BADEB57B-379C-C946-AE1D-FD458D22B548}" destId="{3B0C924F-7820-C648-86A6-7AD9939DAC3F}" srcOrd="0" destOrd="0" presId="urn:microsoft.com/office/officeart/2005/8/layout/hierarchy1"/>
    <dgm:cxn modelId="{EEE814B2-46AC-0741-8345-4038ABCE7209}" type="presParOf" srcId="{BADEB57B-379C-C946-AE1D-FD458D22B548}" destId="{45176461-E725-394C-8A13-5DFB4B0D8AA8}" srcOrd="1" destOrd="0" presId="urn:microsoft.com/office/officeart/2005/8/layout/hierarchy1"/>
    <dgm:cxn modelId="{0F070B48-34CF-B145-8EE7-17F182C26DAD}" type="presParOf" srcId="{0D6295A6-2FCF-ED4C-891C-C6FE663A5B10}" destId="{1846FE51-A9A0-704A-9D66-34BB74AE6AC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80DD3-F1E4-A74D-ADF6-A41BD5EE4A9B}">
      <dsp:nvSpPr>
        <dsp:cNvPr id="0" name=""/>
        <dsp:cNvSpPr/>
      </dsp:nvSpPr>
      <dsp:spPr>
        <a:xfrm>
          <a:off x="1283"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E9305D-09FB-FF4E-B8A1-A04001C5A7BD}">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It’s not only longer, but also incorrect: </a:t>
          </a:r>
        </a:p>
      </dsp:txBody>
      <dsp:txXfrm>
        <a:off x="585701" y="873933"/>
        <a:ext cx="4337991" cy="2693452"/>
      </dsp:txXfrm>
    </dsp:sp>
    <dsp:sp modelId="{3B0C924F-7820-C648-86A6-7AD9939DAC3F}">
      <dsp:nvSpPr>
        <dsp:cNvPr id="0" name=""/>
        <dsp:cNvSpPr/>
      </dsp:nvSpPr>
      <dsp:spPr>
        <a:xfrm>
          <a:off x="5508110"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176461-E725-394C-8A13-5DFB4B0D8AA8}">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there are passengers with the same first and last names</a:t>
          </a:r>
        </a:p>
      </dsp:txBody>
      <dsp:txXfrm>
        <a:off x="6092527" y="873933"/>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3C1DC-1CCB-3C4D-B568-803B8F820923}" type="datetimeFigureOut">
              <a:rPr lang="en-US" smtClean="0"/>
              <a:t>10/14/25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CB0EB-E2D4-6D49-8718-60009460AE3B}" type="slidenum">
              <a:rPr lang="en-US" smtClean="0"/>
              <a:t>‹#›</a:t>
            </a:fld>
            <a:endParaRPr lang="en-US"/>
          </a:p>
        </p:txBody>
      </p:sp>
    </p:spTree>
    <p:extLst>
      <p:ext uri="{BB962C8B-B14F-4D97-AF65-F5344CB8AC3E}">
        <p14:creationId xmlns:p14="http://schemas.microsoft.com/office/powerpoint/2010/main" val="2643470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For over thirty years, both database researchers and practitioners have maintained a clear distinction between OLTP and OLAP systems, between application databases and data warehouses. </a:t>
            </a:r>
          </a:p>
          <a:p>
            <a:pPr hangingPunct="0"/>
            <a:r>
              <a:rPr lang="en-US" sz="1200" kern="1200" dirty="0">
                <a:solidFill>
                  <a:schemeClr val="tx1"/>
                </a:solidFill>
                <a:effectLst/>
                <a:latin typeface="+mn-lt"/>
                <a:ea typeface="+mn-ea"/>
                <a:cs typeface="+mn-cs"/>
              </a:rPr>
              <a:t>However, this ideal picture does not match the reality of industrial practices. Often, businesses built de-facto data warehouses as parts of their real-time applications without utilizing the proper techniques. At the same time, many data warehousing and reporting commercial tools exploit the idea that business needs specialized software for efficient reporting, thus locking companies into product dependencies. </a:t>
            </a:r>
          </a:p>
          <a:p>
            <a:endParaRPr lang="en-US" dirty="0"/>
          </a:p>
        </p:txBody>
      </p:sp>
      <p:sp>
        <p:nvSpPr>
          <p:cNvPr id="4" name="Slide Number Placeholder 3"/>
          <p:cNvSpPr>
            <a:spLocks noGrp="1"/>
          </p:cNvSpPr>
          <p:nvPr>
            <p:ph type="sldNum" sz="quarter" idx="5"/>
          </p:nvPr>
        </p:nvSpPr>
        <p:spPr/>
        <p:txBody>
          <a:bodyPr/>
          <a:lstStyle/>
          <a:p>
            <a:fld id="{CA99D295-03BF-BB41-B068-FC4580257D97}" type="slidenum">
              <a:rPr lang="en-US" smtClean="0"/>
              <a:t>5</a:t>
            </a:fld>
            <a:endParaRPr lang="en-US"/>
          </a:p>
        </p:txBody>
      </p:sp>
    </p:spTree>
    <p:extLst>
      <p:ext uri="{BB962C8B-B14F-4D97-AF65-F5344CB8AC3E}">
        <p14:creationId xmlns:p14="http://schemas.microsoft.com/office/powerpoint/2010/main" val="226236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semi-join in the plan, because no duplicates to remove, but still a logical semi-join. Execution time:</a:t>
            </a:r>
          </a:p>
        </p:txBody>
      </p:sp>
      <p:sp>
        <p:nvSpPr>
          <p:cNvPr id="4" name="Slide Number Placeholder 3"/>
          <p:cNvSpPr>
            <a:spLocks noGrp="1"/>
          </p:cNvSpPr>
          <p:nvPr>
            <p:ph type="sldNum" sz="quarter" idx="5"/>
          </p:nvPr>
        </p:nvSpPr>
        <p:spPr/>
        <p:txBody>
          <a:bodyPr/>
          <a:lstStyle/>
          <a:p>
            <a:fld id="{A50CB0EB-E2D4-6D49-8718-60009460AE3B}" type="slidenum">
              <a:rPr lang="en-US" smtClean="0"/>
              <a:t>15</a:t>
            </a:fld>
            <a:endParaRPr lang="en-US"/>
          </a:p>
        </p:txBody>
      </p:sp>
    </p:spTree>
    <p:extLst>
      <p:ext uri="{BB962C8B-B14F-4D97-AF65-F5344CB8AC3E}">
        <p14:creationId xmlns:p14="http://schemas.microsoft.com/office/powerpoint/2010/main" val="427752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CB0EB-E2D4-6D49-8718-60009460AE3B}" type="slidenum">
              <a:rPr lang="en-US" smtClean="0"/>
              <a:t>21</a:t>
            </a:fld>
            <a:endParaRPr lang="en-US"/>
          </a:p>
        </p:txBody>
      </p:sp>
    </p:spTree>
    <p:extLst>
      <p:ext uri="{BB962C8B-B14F-4D97-AF65-F5344CB8AC3E}">
        <p14:creationId xmlns:p14="http://schemas.microsoft.com/office/powerpoint/2010/main" val="408999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think it will be faster or slower? Twice faster!</a:t>
            </a:r>
          </a:p>
        </p:txBody>
      </p:sp>
      <p:sp>
        <p:nvSpPr>
          <p:cNvPr id="4" name="Slide Number Placeholder 3"/>
          <p:cNvSpPr>
            <a:spLocks noGrp="1"/>
          </p:cNvSpPr>
          <p:nvPr>
            <p:ph type="sldNum" sz="quarter" idx="5"/>
          </p:nvPr>
        </p:nvSpPr>
        <p:spPr/>
        <p:txBody>
          <a:bodyPr/>
          <a:lstStyle/>
          <a:p>
            <a:fld id="{A50CB0EB-E2D4-6D49-8718-60009460AE3B}" type="slidenum">
              <a:rPr lang="en-US" smtClean="0"/>
              <a:t>24</a:t>
            </a:fld>
            <a:endParaRPr lang="en-US"/>
          </a:p>
        </p:txBody>
      </p:sp>
    </p:spTree>
    <p:extLst>
      <p:ext uri="{BB962C8B-B14F-4D97-AF65-F5344CB8AC3E}">
        <p14:creationId xmlns:p14="http://schemas.microsoft.com/office/powerpoint/2010/main" val="373485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will happen?</a:t>
            </a:r>
          </a:p>
        </p:txBody>
      </p:sp>
      <p:sp>
        <p:nvSpPr>
          <p:cNvPr id="4" name="Slide Number Placeholder 3"/>
          <p:cNvSpPr>
            <a:spLocks noGrp="1"/>
          </p:cNvSpPr>
          <p:nvPr>
            <p:ph type="sldNum" sz="quarter" idx="5"/>
          </p:nvPr>
        </p:nvSpPr>
        <p:spPr/>
        <p:txBody>
          <a:bodyPr/>
          <a:lstStyle/>
          <a:p>
            <a:fld id="{A50CB0EB-E2D4-6D49-8718-60009460AE3B}" type="slidenum">
              <a:rPr lang="en-US" smtClean="0"/>
              <a:t>30</a:t>
            </a:fld>
            <a:endParaRPr lang="en-US"/>
          </a:p>
        </p:txBody>
      </p:sp>
    </p:spTree>
    <p:extLst>
      <p:ext uri="{BB962C8B-B14F-4D97-AF65-F5344CB8AC3E}">
        <p14:creationId xmlns:p14="http://schemas.microsoft.com/office/powerpoint/2010/main" val="402775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DBD3-871D-90F7-2C6D-367D4A24F2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D6B229-D2EC-4F0B-5634-F976431F0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150389-1F01-63BA-30B8-62A1C96320A4}"/>
              </a:ext>
            </a:extLst>
          </p:cNvPr>
          <p:cNvSpPr>
            <a:spLocks noGrp="1"/>
          </p:cNvSpPr>
          <p:nvPr>
            <p:ph type="dt" sz="half" idx="10"/>
          </p:nvPr>
        </p:nvSpPr>
        <p:spPr/>
        <p:txBody>
          <a:bodyPr/>
          <a:lstStyle/>
          <a:p>
            <a:fld id="{2DC5F5B2-1F43-2143-BBFC-14471C78C889}" type="datetimeFigureOut">
              <a:rPr lang="en-US" smtClean="0"/>
              <a:t>10/14/25</a:t>
            </a:fld>
            <a:endParaRPr lang="en-US"/>
          </a:p>
        </p:txBody>
      </p:sp>
      <p:sp>
        <p:nvSpPr>
          <p:cNvPr id="5" name="Footer Placeholder 4">
            <a:extLst>
              <a:ext uri="{FF2B5EF4-FFF2-40B4-BE49-F238E27FC236}">
                <a16:creationId xmlns:a16="http://schemas.microsoft.com/office/drawing/2014/main" id="{260923A0-3822-C059-E7AC-F9400BA3D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E8955-6745-EBCA-296F-509E4EDB6817}"/>
              </a:ext>
            </a:extLst>
          </p:cNvPr>
          <p:cNvSpPr>
            <a:spLocks noGrp="1"/>
          </p:cNvSpPr>
          <p:nvPr>
            <p:ph type="sldNum" sz="quarter" idx="12"/>
          </p:nvPr>
        </p:nvSpPr>
        <p:spPr/>
        <p:txBody>
          <a:bodyPr/>
          <a:lstStyle/>
          <a:p>
            <a:fld id="{460F9102-8952-A64C-B4D3-14B705E11E3E}" type="slidenum">
              <a:rPr lang="en-US" smtClean="0"/>
              <a:t>‹#›</a:t>
            </a:fld>
            <a:endParaRPr lang="en-US"/>
          </a:p>
        </p:txBody>
      </p:sp>
    </p:spTree>
    <p:extLst>
      <p:ext uri="{BB962C8B-B14F-4D97-AF65-F5344CB8AC3E}">
        <p14:creationId xmlns:p14="http://schemas.microsoft.com/office/powerpoint/2010/main" val="400054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C2C4-5E5C-D592-02D4-E84D5D25DE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3C0584-979F-11B6-426D-D0F9AE1F82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E0CDF-4015-F9F1-2862-CCA34865FEAC}"/>
              </a:ext>
            </a:extLst>
          </p:cNvPr>
          <p:cNvSpPr>
            <a:spLocks noGrp="1"/>
          </p:cNvSpPr>
          <p:nvPr>
            <p:ph type="dt" sz="half" idx="10"/>
          </p:nvPr>
        </p:nvSpPr>
        <p:spPr/>
        <p:txBody>
          <a:bodyPr/>
          <a:lstStyle/>
          <a:p>
            <a:fld id="{2DC5F5B2-1F43-2143-BBFC-14471C78C889}" type="datetimeFigureOut">
              <a:rPr lang="en-US" smtClean="0"/>
              <a:t>10/14/25</a:t>
            </a:fld>
            <a:endParaRPr lang="en-US"/>
          </a:p>
        </p:txBody>
      </p:sp>
      <p:sp>
        <p:nvSpPr>
          <p:cNvPr id="5" name="Footer Placeholder 4">
            <a:extLst>
              <a:ext uri="{FF2B5EF4-FFF2-40B4-BE49-F238E27FC236}">
                <a16:creationId xmlns:a16="http://schemas.microsoft.com/office/drawing/2014/main" id="{2281D200-1D83-00F3-8831-99FDD1E93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202F6-429C-E735-E34E-74CC295AFAEA}"/>
              </a:ext>
            </a:extLst>
          </p:cNvPr>
          <p:cNvSpPr>
            <a:spLocks noGrp="1"/>
          </p:cNvSpPr>
          <p:nvPr>
            <p:ph type="sldNum" sz="quarter" idx="12"/>
          </p:nvPr>
        </p:nvSpPr>
        <p:spPr/>
        <p:txBody>
          <a:bodyPr/>
          <a:lstStyle/>
          <a:p>
            <a:fld id="{460F9102-8952-A64C-B4D3-14B705E11E3E}" type="slidenum">
              <a:rPr lang="en-US" smtClean="0"/>
              <a:t>‹#›</a:t>
            </a:fld>
            <a:endParaRPr lang="en-US"/>
          </a:p>
        </p:txBody>
      </p:sp>
    </p:spTree>
    <p:extLst>
      <p:ext uri="{BB962C8B-B14F-4D97-AF65-F5344CB8AC3E}">
        <p14:creationId xmlns:p14="http://schemas.microsoft.com/office/powerpoint/2010/main" val="152284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1918E4-B434-431B-DDA3-0152FC4287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ABD158-BB44-2A88-4150-7E5CA24E7D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B3C48-163B-2667-A7B2-CC8911ECC196}"/>
              </a:ext>
            </a:extLst>
          </p:cNvPr>
          <p:cNvSpPr>
            <a:spLocks noGrp="1"/>
          </p:cNvSpPr>
          <p:nvPr>
            <p:ph type="dt" sz="half" idx="10"/>
          </p:nvPr>
        </p:nvSpPr>
        <p:spPr/>
        <p:txBody>
          <a:bodyPr/>
          <a:lstStyle/>
          <a:p>
            <a:fld id="{2DC5F5B2-1F43-2143-BBFC-14471C78C889}" type="datetimeFigureOut">
              <a:rPr lang="en-US" smtClean="0"/>
              <a:t>10/14/25</a:t>
            </a:fld>
            <a:endParaRPr lang="en-US"/>
          </a:p>
        </p:txBody>
      </p:sp>
      <p:sp>
        <p:nvSpPr>
          <p:cNvPr id="5" name="Footer Placeholder 4">
            <a:extLst>
              <a:ext uri="{FF2B5EF4-FFF2-40B4-BE49-F238E27FC236}">
                <a16:creationId xmlns:a16="http://schemas.microsoft.com/office/drawing/2014/main" id="{F1864AE7-F442-C763-659F-84525A6FC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9EEF1-205A-1FB7-4361-9D509A357AB9}"/>
              </a:ext>
            </a:extLst>
          </p:cNvPr>
          <p:cNvSpPr>
            <a:spLocks noGrp="1"/>
          </p:cNvSpPr>
          <p:nvPr>
            <p:ph type="sldNum" sz="quarter" idx="12"/>
          </p:nvPr>
        </p:nvSpPr>
        <p:spPr/>
        <p:txBody>
          <a:bodyPr/>
          <a:lstStyle/>
          <a:p>
            <a:fld id="{460F9102-8952-A64C-B4D3-14B705E11E3E}" type="slidenum">
              <a:rPr lang="en-US" smtClean="0"/>
              <a:t>‹#›</a:t>
            </a:fld>
            <a:endParaRPr lang="en-US"/>
          </a:p>
        </p:txBody>
      </p:sp>
    </p:spTree>
    <p:extLst>
      <p:ext uri="{BB962C8B-B14F-4D97-AF65-F5344CB8AC3E}">
        <p14:creationId xmlns:p14="http://schemas.microsoft.com/office/powerpoint/2010/main" val="315239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5466-A93F-BF25-0F23-4B709AFBA5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3E3DBB-ACA1-8772-8EF0-D10C9733E1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9311A-DA2D-8223-1231-39E3AAEFFF07}"/>
              </a:ext>
            </a:extLst>
          </p:cNvPr>
          <p:cNvSpPr>
            <a:spLocks noGrp="1"/>
          </p:cNvSpPr>
          <p:nvPr>
            <p:ph type="dt" sz="half" idx="10"/>
          </p:nvPr>
        </p:nvSpPr>
        <p:spPr/>
        <p:txBody>
          <a:bodyPr/>
          <a:lstStyle/>
          <a:p>
            <a:fld id="{2DC5F5B2-1F43-2143-BBFC-14471C78C889}" type="datetimeFigureOut">
              <a:rPr lang="en-US" smtClean="0"/>
              <a:t>10/14/25</a:t>
            </a:fld>
            <a:endParaRPr lang="en-US"/>
          </a:p>
        </p:txBody>
      </p:sp>
      <p:sp>
        <p:nvSpPr>
          <p:cNvPr id="5" name="Footer Placeholder 4">
            <a:extLst>
              <a:ext uri="{FF2B5EF4-FFF2-40B4-BE49-F238E27FC236}">
                <a16:creationId xmlns:a16="http://schemas.microsoft.com/office/drawing/2014/main" id="{8B0D44D3-82EA-216E-F7FA-3724B0FAB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290DB-6B68-277E-5DAA-BB7E6592B4CE}"/>
              </a:ext>
            </a:extLst>
          </p:cNvPr>
          <p:cNvSpPr>
            <a:spLocks noGrp="1"/>
          </p:cNvSpPr>
          <p:nvPr>
            <p:ph type="sldNum" sz="quarter" idx="12"/>
          </p:nvPr>
        </p:nvSpPr>
        <p:spPr/>
        <p:txBody>
          <a:bodyPr/>
          <a:lstStyle/>
          <a:p>
            <a:fld id="{460F9102-8952-A64C-B4D3-14B705E11E3E}" type="slidenum">
              <a:rPr lang="en-US" smtClean="0"/>
              <a:t>‹#›</a:t>
            </a:fld>
            <a:endParaRPr lang="en-US"/>
          </a:p>
        </p:txBody>
      </p:sp>
    </p:spTree>
    <p:extLst>
      <p:ext uri="{BB962C8B-B14F-4D97-AF65-F5344CB8AC3E}">
        <p14:creationId xmlns:p14="http://schemas.microsoft.com/office/powerpoint/2010/main" val="297997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B06FA-A53E-232B-84EC-01C31F2E14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946178-C29C-32EE-A93F-7C833DAD38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8E98BD-5838-3C84-4123-598EB08C8DB8}"/>
              </a:ext>
            </a:extLst>
          </p:cNvPr>
          <p:cNvSpPr>
            <a:spLocks noGrp="1"/>
          </p:cNvSpPr>
          <p:nvPr>
            <p:ph type="dt" sz="half" idx="10"/>
          </p:nvPr>
        </p:nvSpPr>
        <p:spPr/>
        <p:txBody>
          <a:bodyPr/>
          <a:lstStyle/>
          <a:p>
            <a:fld id="{2DC5F5B2-1F43-2143-BBFC-14471C78C889}" type="datetimeFigureOut">
              <a:rPr lang="en-US" smtClean="0"/>
              <a:t>10/14/25</a:t>
            </a:fld>
            <a:endParaRPr lang="en-US"/>
          </a:p>
        </p:txBody>
      </p:sp>
      <p:sp>
        <p:nvSpPr>
          <p:cNvPr id="5" name="Footer Placeholder 4">
            <a:extLst>
              <a:ext uri="{FF2B5EF4-FFF2-40B4-BE49-F238E27FC236}">
                <a16:creationId xmlns:a16="http://schemas.microsoft.com/office/drawing/2014/main" id="{FE2936F9-3C8B-8F63-05D2-0F2BDC161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C42C4-D9C2-FEE7-34B9-EBC736BAA82B}"/>
              </a:ext>
            </a:extLst>
          </p:cNvPr>
          <p:cNvSpPr>
            <a:spLocks noGrp="1"/>
          </p:cNvSpPr>
          <p:nvPr>
            <p:ph type="sldNum" sz="quarter" idx="12"/>
          </p:nvPr>
        </p:nvSpPr>
        <p:spPr/>
        <p:txBody>
          <a:bodyPr/>
          <a:lstStyle/>
          <a:p>
            <a:fld id="{460F9102-8952-A64C-B4D3-14B705E11E3E}" type="slidenum">
              <a:rPr lang="en-US" smtClean="0"/>
              <a:t>‹#›</a:t>
            </a:fld>
            <a:endParaRPr lang="en-US"/>
          </a:p>
        </p:txBody>
      </p:sp>
    </p:spTree>
    <p:extLst>
      <p:ext uri="{BB962C8B-B14F-4D97-AF65-F5344CB8AC3E}">
        <p14:creationId xmlns:p14="http://schemas.microsoft.com/office/powerpoint/2010/main" val="168904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8DC00-3520-5074-20E1-DA1C85BC86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6FEFDC-4A62-441B-7AC5-9F819F5C05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A0819-2571-D51D-035E-3041BB9F13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45ADED-8948-8B1C-CCA9-D79319700091}"/>
              </a:ext>
            </a:extLst>
          </p:cNvPr>
          <p:cNvSpPr>
            <a:spLocks noGrp="1"/>
          </p:cNvSpPr>
          <p:nvPr>
            <p:ph type="dt" sz="half" idx="10"/>
          </p:nvPr>
        </p:nvSpPr>
        <p:spPr/>
        <p:txBody>
          <a:bodyPr/>
          <a:lstStyle/>
          <a:p>
            <a:fld id="{2DC5F5B2-1F43-2143-BBFC-14471C78C889}" type="datetimeFigureOut">
              <a:rPr lang="en-US" smtClean="0"/>
              <a:t>10/14/25</a:t>
            </a:fld>
            <a:endParaRPr lang="en-US"/>
          </a:p>
        </p:txBody>
      </p:sp>
      <p:sp>
        <p:nvSpPr>
          <p:cNvPr id="6" name="Footer Placeholder 5">
            <a:extLst>
              <a:ext uri="{FF2B5EF4-FFF2-40B4-BE49-F238E27FC236}">
                <a16:creationId xmlns:a16="http://schemas.microsoft.com/office/drawing/2014/main" id="{83BD6B57-3078-1BE8-0F3C-224FFC4C1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B34C1-474B-040D-9E05-FB5497EF83E4}"/>
              </a:ext>
            </a:extLst>
          </p:cNvPr>
          <p:cNvSpPr>
            <a:spLocks noGrp="1"/>
          </p:cNvSpPr>
          <p:nvPr>
            <p:ph type="sldNum" sz="quarter" idx="12"/>
          </p:nvPr>
        </p:nvSpPr>
        <p:spPr/>
        <p:txBody>
          <a:bodyPr/>
          <a:lstStyle/>
          <a:p>
            <a:fld id="{460F9102-8952-A64C-B4D3-14B705E11E3E}" type="slidenum">
              <a:rPr lang="en-US" smtClean="0"/>
              <a:t>‹#›</a:t>
            </a:fld>
            <a:endParaRPr lang="en-US"/>
          </a:p>
        </p:txBody>
      </p:sp>
    </p:spTree>
    <p:extLst>
      <p:ext uri="{BB962C8B-B14F-4D97-AF65-F5344CB8AC3E}">
        <p14:creationId xmlns:p14="http://schemas.microsoft.com/office/powerpoint/2010/main" val="420586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B236-4FAE-C681-0FD6-EE189E583C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02F6E3-1986-1C86-D6C0-1CF46EAFC4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29323-7EEC-B515-9574-5CC0FCD1EA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4A40D-BC07-1D2F-1951-28A88AB188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E099EC-CF45-4BD5-98DC-28B21BD6B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2238E-47B9-6C1D-CD68-F411A3682624}"/>
              </a:ext>
            </a:extLst>
          </p:cNvPr>
          <p:cNvSpPr>
            <a:spLocks noGrp="1"/>
          </p:cNvSpPr>
          <p:nvPr>
            <p:ph type="dt" sz="half" idx="10"/>
          </p:nvPr>
        </p:nvSpPr>
        <p:spPr/>
        <p:txBody>
          <a:bodyPr/>
          <a:lstStyle/>
          <a:p>
            <a:fld id="{2DC5F5B2-1F43-2143-BBFC-14471C78C889}" type="datetimeFigureOut">
              <a:rPr lang="en-US" smtClean="0"/>
              <a:t>10/14/25</a:t>
            </a:fld>
            <a:endParaRPr lang="en-US"/>
          </a:p>
        </p:txBody>
      </p:sp>
      <p:sp>
        <p:nvSpPr>
          <p:cNvPr id="8" name="Footer Placeholder 7">
            <a:extLst>
              <a:ext uri="{FF2B5EF4-FFF2-40B4-BE49-F238E27FC236}">
                <a16:creationId xmlns:a16="http://schemas.microsoft.com/office/drawing/2014/main" id="{B9701D45-A003-CCED-CEFF-DAB2B80DDE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7BFDE5-B46C-64A0-0DE2-163178CB68FC}"/>
              </a:ext>
            </a:extLst>
          </p:cNvPr>
          <p:cNvSpPr>
            <a:spLocks noGrp="1"/>
          </p:cNvSpPr>
          <p:nvPr>
            <p:ph type="sldNum" sz="quarter" idx="12"/>
          </p:nvPr>
        </p:nvSpPr>
        <p:spPr/>
        <p:txBody>
          <a:bodyPr/>
          <a:lstStyle/>
          <a:p>
            <a:fld id="{460F9102-8952-A64C-B4D3-14B705E11E3E}" type="slidenum">
              <a:rPr lang="en-US" smtClean="0"/>
              <a:t>‹#›</a:t>
            </a:fld>
            <a:endParaRPr lang="en-US"/>
          </a:p>
        </p:txBody>
      </p:sp>
    </p:spTree>
    <p:extLst>
      <p:ext uri="{BB962C8B-B14F-4D97-AF65-F5344CB8AC3E}">
        <p14:creationId xmlns:p14="http://schemas.microsoft.com/office/powerpoint/2010/main" val="390153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900C3-BBC0-9F7F-587C-6E28D47AE7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99CAC8-2569-49B0-610E-5499A100086F}"/>
              </a:ext>
            </a:extLst>
          </p:cNvPr>
          <p:cNvSpPr>
            <a:spLocks noGrp="1"/>
          </p:cNvSpPr>
          <p:nvPr>
            <p:ph type="dt" sz="half" idx="10"/>
          </p:nvPr>
        </p:nvSpPr>
        <p:spPr/>
        <p:txBody>
          <a:bodyPr/>
          <a:lstStyle/>
          <a:p>
            <a:fld id="{2DC5F5B2-1F43-2143-BBFC-14471C78C889}" type="datetimeFigureOut">
              <a:rPr lang="en-US" smtClean="0"/>
              <a:t>10/14/25</a:t>
            </a:fld>
            <a:endParaRPr lang="en-US"/>
          </a:p>
        </p:txBody>
      </p:sp>
      <p:sp>
        <p:nvSpPr>
          <p:cNvPr id="4" name="Footer Placeholder 3">
            <a:extLst>
              <a:ext uri="{FF2B5EF4-FFF2-40B4-BE49-F238E27FC236}">
                <a16:creationId xmlns:a16="http://schemas.microsoft.com/office/drawing/2014/main" id="{6F3454B9-7E00-11C1-EC06-1ABAC7FDC9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515CB3-2CAF-02BE-9AD3-0319694ED1BE}"/>
              </a:ext>
            </a:extLst>
          </p:cNvPr>
          <p:cNvSpPr>
            <a:spLocks noGrp="1"/>
          </p:cNvSpPr>
          <p:nvPr>
            <p:ph type="sldNum" sz="quarter" idx="12"/>
          </p:nvPr>
        </p:nvSpPr>
        <p:spPr/>
        <p:txBody>
          <a:bodyPr/>
          <a:lstStyle/>
          <a:p>
            <a:fld id="{460F9102-8952-A64C-B4D3-14B705E11E3E}" type="slidenum">
              <a:rPr lang="en-US" smtClean="0"/>
              <a:t>‹#›</a:t>
            </a:fld>
            <a:endParaRPr lang="en-US"/>
          </a:p>
        </p:txBody>
      </p:sp>
    </p:spTree>
    <p:extLst>
      <p:ext uri="{BB962C8B-B14F-4D97-AF65-F5344CB8AC3E}">
        <p14:creationId xmlns:p14="http://schemas.microsoft.com/office/powerpoint/2010/main" val="10075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B08EF-5185-C2C2-8466-BB05130B872A}"/>
              </a:ext>
            </a:extLst>
          </p:cNvPr>
          <p:cNvSpPr>
            <a:spLocks noGrp="1"/>
          </p:cNvSpPr>
          <p:nvPr>
            <p:ph type="dt" sz="half" idx="10"/>
          </p:nvPr>
        </p:nvSpPr>
        <p:spPr/>
        <p:txBody>
          <a:bodyPr/>
          <a:lstStyle/>
          <a:p>
            <a:fld id="{2DC5F5B2-1F43-2143-BBFC-14471C78C889}" type="datetimeFigureOut">
              <a:rPr lang="en-US" smtClean="0"/>
              <a:t>10/14/25</a:t>
            </a:fld>
            <a:endParaRPr lang="en-US"/>
          </a:p>
        </p:txBody>
      </p:sp>
      <p:sp>
        <p:nvSpPr>
          <p:cNvPr id="3" name="Footer Placeholder 2">
            <a:extLst>
              <a:ext uri="{FF2B5EF4-FFF2-40B4-BE49-F238E27FC236}">
                <a16:creationId xmlns:a16="http://schemas.microsoft.com/office/drawing/2014/main" id="{A071441D-F78A-5D80-2069-8493B4C6F0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A490BD-22C4-02E7-B4E7-E5D98A258620}"/>
              </a:ext>
            </a:extLst>
          </p:cNvPr>
          <p:cNvSpPr>
            <a:spLocks noGrp="1"/>
          </p:cNvSpPr>
          <p:nvPr>
            <p:ph type="sldNum" sz="quarter" idx="12"/>
          </p:nvPr>
        </p:nvSpPr>
        <p:spPr/>
        <p:txBody>
          <a:bodyPr/>
          <a:lstStyle/>
          <a:p>
            <a:fld id="{460F9102-8952-A64C-B4D3-14B705E11E3E}" type="slidenum">
              <a:rPr lang="en-US" smtClean="0"/>
              <a:t>‹#›</a:t>
            </a:fld>
            <a:endParaRPr lang="en-US"/>
          </a:p>
        </p:txBody>
      </p:sp>
    </p:spTree>
    <p:extLst>
      <p:ext uri="{BB962C8B-B14F-4D97-AF65-F5344CB8AC3E}">
        <p14:creationId xmlns:p14="http://schemas.microsoft.com/office/powerpoint/2010/main" val="48930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DA91-FCE4-78F8-C063-4C6C1311C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C2D0BD-6353-FD77-543C-6D10B9DA8E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007DBB-0C0A-9948-D03D-89F1BC428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80864-5F55-9252-DB78-4ABFB42EBF3B}"/>
              </a:ext>
            </a:extLst>
          </p:cNvPr>
          <p:cNvSpPr>
            <a:spLocks noGrp="1"/>
          </p:cNvSpPr>
          <p:nvPr>
            <p:ph type="dt" sz="half" idx="10"/>
          </p:nvPr>
        </p:nvSpPr>
        <p:spPr/>
        <p:txBody>
          <a:bodyPr/>
          <a:lstStyle/>
          <a:p>
            <a:fld id="{2DC5F5B2-1F43-2143-BBFC-14471C78C889}" type="datetimeFigureOut">
              <a:rPr lang="en-US" smtClean="0"/>
              <a:t>10/14/25</a:t>
            </a:fld>
            <a:endParaRPr lang="en-US"/>
          </a:p>
        </p:txBody>
      </p:sp>
      <p:sp>
        <p:nvSpPr>
          <p:cNvPr id="6" name="Footer Placeholder 5">
            <a:extLst>
              <a:ext uri="{FF2B5EF4-FFF2-40B4-BE49-F238E27FC236}">
                <a16:creationId xmlns:a16="http://schemas.microsoft.com/office/drawing/2014/main" id="{F4B0D3ED-2AF0-E3F6-85DB-45DFB884B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F133F4-77CC-F9FD-E546-1EBDA17C2474}"/>
              </a:ext>
            </a:extLst>
          </p:cNvPr>
          <p:cNvSpPr>
            <a:spLocks noGrp="1"/>
          </p:cNvSpPr>
          <p:nvPr>
            <p:ph type="sldNum" sz="quarter" idx="12"/>
          </p:nvPr>
        </p:nvSpPr>
        <p:spPr/>
        <p:txBody>
          <a:bodyPr/>
          <a:lstStyle/>
          <a:p>
            <a:fld id="{460F9102-8952-A64C-B4D3-14B705E11E3E}" type="slidenum">
              <a:rPr lang="en-US" smtClean="0"/>
              <a:t>‹#›</a:t>
            </a:fld>
            <a:endParaRPr lang="en-US"/>
          </a:p>
        </p:txBody>
      </p:sp>
    </p:spTree>
    <p:extLst>
      <p:ext uri="{BB962C8B-B14F-4D97-AF65-F5344CB8AC3E}">
        <p14:creationId xmlns:p14="http://schemas.microsoft.com/office/powerpoint/2010/main" val="18959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3D51-2DFA-8070-A108-47F7DD854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74CBC3-D86C-9037-7159-76A21631EF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7495B8-957B-E8E1-6741-9226D4228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A8E82-A3DC-D77D-4B9E-4964E8999707}"/>
              </a:ext>
            </a:extLst>
          </p:cNvPr>
          <p:cNvSpPr>
            <a:spLocks noGrp="1"/>
          </p:cNvSpPr>
          <p:nvPr>
            <p:ph type="dt" sz="half" idx="10"/>
          </p:nvPr>
        </p:nvSpPr>
        <p:spPr/>
        <p:txBody>
          <a:bodyPr/>
          <a:lstStyle/>
          <a:p>
            <a:fld id="{2DC5F5B2-1F43-2143-BBFC-14471C78C889}" type="datetimeFigureOut">
              <a:rPr lang="en-US" smtClean="0"/>
              <a:t>10/14/25</a:t>
            </a:fld>
            <a:endParaRPr lang="en-US"/>
          </a:p>
        </p:txBody>
      </p:sp>
      <p:sp>
        <p:nvSpPr>
          <p:cNvPr id="6" name="Footer Placeholder 5">
            <a:extLst>
              <a:ext uri="{FF2B5EF4-FFF2-40B4-BE49-F238E27FC236}">
                <a16:creationId xmlns:a16="http://schemas.microsoft.com/office/drawing/2014/main" id="{F460A996-04CC-4597-87BE-995A5EFA2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833BB1-9807-1A63-4A73-911DB7B1E3E6}"/>
              </a:ext>
            </a:extLst>
          </p:cNvPr>
          <p:cNvSpPr>
            <a:spLocks noGrp="1"/>
          </p:cNvSpPr>
          <p:nvPr>
            <p:ph type="sldNum" sz="quarter" idx="12"/>
          </p:nvPr>
        </p:nvSpPr>
        <p:spPr/>
        <p:txBody>
          <a:bodyPr/>
          <a:lstStyle/>
          <a:p>
            <a:fld id="{460F9102-8952-A64C-B4D3-14B705E11E3E}" type="slidenum">
              <a:rPr lang="en-US" smtClean="0"/>
              <a:t>‹#›</a:t>
            </a:fld>
            <a:endParaRPr lang="en-US"/>
          </a:p>
        </p:txBody>
      </p:sp>
    </p:spTree>
    <p:extLst>
      <p:ext uri="{BB962C8B-B14F-4D97-AF65-F5344CB8AC3E}">
        <p14:creationId xmlns:p14="http://schemas.microsoft.com/office/powerpoint/2010/main" val="311661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53002-3680-CE44-E9A6-A670BB263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2A283B-23DA-BE31-104C-0F4D45EE10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EC7A9-5D0C-B0CD-B6CB-CFC84D12D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F5B2-1F43-2143-BBFC-14471C78C889}" type="datetimeFigureOut">
              <a:rPr lang="en-US" smtClean="0"/>
              <a:t>10/14/25</a:t>
            </a:fld>
            <a:endParaRPr lang="en-US"/>
          </a:p>
        </p:txBody>
      </p:sp>
      <p:sp>
        <p:nvSpPr>
          <p:cNvPr id="5" name="Footer Placeholder 4">
            <a:extLst>
              <a:ext uri="{FF2B5EF4-FFF2-40B4-BE49-F238E27FC236}">
                <a16:creationId xmlns:a16="http://schemas.microsoft.com/office/drawing/2014/main" id="{BFA07BD9-57D6-98C3-1928-7F49998B7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C5F7AF-BC67-D047-8FEA-958E033A55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F9102-8952-A64C-B4D3-14B705E11E3E}" type="slidenum">
              <a:rPr lang="en-US" smtClean="0"/>
              <a:t>‹#›</a:t>
            </a:fld>
            <a:endParaRPr lang="en-US"/>
          </a:p>
        </p:txBody>
      </p:sp>
    </p:spTree>
    <p:extLst>
      <p:ext uri="{BB962C8B-B14F-4D97-AF65-F5344CB8AC3E}">
        <p14:creationId xmlns:p14="http://schemas.microsoft.com/office/powerpoint/2010/main" val="46579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2026.pg-daychicago.or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0.png"/><Relationship Id="rId7" Type="http://schemas.openxmlformats.org/officeDocument/2006/relationships/image" Target="../media/image43.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a:extLst>
              <a:ext uri="{FF2B5EF4-FFF2-40B4-BE49-F238E27FC236}">
                <a16:creationId xmlns:a16="http://schemas.microsoft.com/office/drawing/2014/main" id="{DD2C28BD-73C6-9766-D35B-026738204E4F}"/>
              </a:ext>
            </a:extLst>
          </p:cNvPr>
          <p:cNvSpPr>
            <a:spLocks noGrp="1"/>
          </p:cNvSpPr>
          <p:nvPr>
            <p:ph type="ctrTitle"/>
          </p:nvPr>
        </p:nvSpPr>
        <p:spPr>
          <a:xfrm>
            <a:off x="3215729" y="1764407"/>
            <a:ext cx="5760846" cy="2310312"/>
          </a:xfrm>
        </p:spPr>
        <p:txBody>
          <a:bodyPr>
            <a:normAutofit/>
          </a:bodyPr>
          <a:lstStyle/>
          <a:p>
            <a:r>
              <a:rPr lang="en-US" sz="5200" dirty="0">
                <a:solidFill>
                  <a:schemeClr val="tx2"/>
                </a:solidFill>
              </a:rPr>
              <a:t>Long Queries and the Art of Full Scan</a:t>
            </a:r>
          </a:p>
        </p:txBody>
      </p:sp>
      <p:sp>
        <p:nvSpPr>
          <p:cNvPr id="5" name="Subtitle 4">
            <a:extLst>
              <a:ext uri="{FF2B5EF4-FFF2-40B4-BE49-F238E27FC236}">
                <a16:creationId xmlns:a16="http://schemas.microsoft.com/office/drawing/2014/main" id="{34EF3189-F758-D005-7411-2B4702EBB68B}"/>
              </a:ext>
            </a:extLst>
          </p:cNvPr>
          <p:cNvSpPr>
            <a:spLocks noGrp="1"/>
          </p:cNvSpPr>
          <p:nvPr>
            <p:ph type="subTitle" idx="1"/>
          </p:nvPr>
        </p:nvSpPr>
        <p:spPr>
          <a:xfrm>
            <a:off x="3215729" y="4165152"/>
            <a:ext cx="5760846" cy="682079"/>
          </a:xfrm>
        </p:spPr>
        <p:txBody>
          <a:bodyPr>
            <a:normAutofit/>
          </a:bodyPr>
          <a:lstStyle/>
          <a:p>
            <a:r>
              <a:rPr lang="en-US" i="1" dirty="0">
                <a:solidFill>
                  <a:srgbClr val="0070C0"/>
                </a:solidFill>
              </a:rPr>
              <a:t>Let’s fly Postgres Air airlines!</a:t>
            </a:r>
          </a:p>
        </p:txBody>
      </p:sp>
    </p:spTree>
    <p:extLst>
      <p:ext uri="{BB962C8B-B14F-4D97-AF65-F5344CB8AC3E}">
        <p14:creationId xmlns:p14="http://schemas.microsoft.com/office/powerpoint/2010/main" val="2204311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n placed on top of a signature line">
            <a:extLst>
              <a:ext uri="{FF2B5EF4-FFF2-40B4-BE49-F238E27FC236}">
                <a16:creationId xmlns:a16="http://schemas.microsoft.com/office/drawing/2014/main" id="{3750370C-8F0F-4F03-1521-D2F76D307163}"/>
              </a:ext>
            </a:extLst>
          </p:cNvPr>
          <p:cNvPicPr>
            <a:picLocks noChangeAspect="1"/>
          </p:cNvPicPr>
          <p:nvPr/>
        </p:nvPicPr>
        <p:blipFill>
          <a:blip r:embed="rId2"/>
          <a:srcRect l="28070" r="-1" b="-1"/>
          <a:stretch/>
        </p:blipFill>
        <p:spPr>
          <a:xfrm>
            <a:off x="20" y="10"/>
            <a:ext cx="7390243"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05444934-1415-8342-BA8A-CE49E3DF8B5A}"/>
              </a:ext>
            </a:extLst>
          </p:cNvPr>
          <p:cNvSpPr>
            <a:spLocks noGrp="1"/>
          </p:cNvSpPr>
          <p:nvPr>
            <p:ph idx="1"/>
          </p:nvPr>
        </p:nvSpPr>
        <p:spPr>
          <a:xfrm>
            <a:off x="7477795" y="666750"/>
            <a:ext cx="4142705" cy="5467349"/>
          </a:xfrm>
        </p:spPr>
        <p:txBody>
          <a:bodyPr anchor="t">
            <a:normAutofit/>
          </a:bodyPr>
          <a:lstStyle/>
          <a:p>
            <a:pPr marL="0" indent="0">
              <a:buNone/>
            </a:pPr>
            <a:endParaRPr lang="en-US" sz="1700" dirty="0"/>
          </a:p>
          <a:p>
            <a:pPr marL="0" indent="0">
              <a:buNone/>
            </a:pPr>
            <a:endParaRPr lang="en-US" sz="1700" dirty="0"/>
          </a:p>
          <a:p>
            <a:pPr marL="0" indent="0" algn="ctr">
              <a:buNone/>
            </a:pPr>
            <a:r>
              <a:rPr lang="en-US" sz="2400" dirty="0"/>
              <a:t>Can long queries be optimized?</a:t>
            </a:r>
          </a:p>
          <a:p>
            <a:pPr marL="0" indent="0" algn="ctr">
              <a:buNone/>
            </a:pPr>
            <a:r>
              <a:rPr lang="en-US" sz="2400" dirty="0"/>
              <a:t>YES</a:t>
            </a:r>
          </a:p>
          <a:p>
            <a:pPr marL="0" indent="0" algn="ctr">
              <a:buNone/>
            </a:pPr>
            <a:r>
              <a:rPr lang="en-US" sz="2400" dirty="0"/>
              <a:t>How?</a:t>
            </a:r>
          </a:p>
          <a:p>
            <a:pPr marL="0" indent="0">
              <a:buNone/>
            </a:pPr>
            <a:endParaRPr lang="en-US" sz="2400" dirty="0"/>
          </a:p>
          <a:p>
            <a:r>
              <a:rPr lang="en-US" sz="2400" dirty="0"/>
              <a:t>Avoid multiple table scans </a:t>
            </a:r>
          </a:p>
          <a:p>
            <a:r>
              <a:rPr lang="en-US" sz="2400" dirty="0"/>
              <a:t>Make sure to reduce the size of the result at the earliest possible stage</a:t>
            </a:r>
          </a:p>
        </p:txBody>
      </p:sp>
    </p:spTree>
    <p:extLst>
      <p:ext uri="{BB962C8B-B14F-4D97-AF65-F5344CB8AC3E}">
        <p14:creationId xmlns:p14="http://schemas.microsoft.com/office/powerpoint/2010/main" val="347849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10F3-0BC2-3244-899A-DEADBC4C1452}"/>
              </a:ext>
            </a:extLst>
          </p:cNvPr>
          <p:cNvSpPr>
            <a:spLocks noGrp="1"/>
          </p:cNvSpPr>
          <p:nvPr>
            <p:ph type="title"/>
          </p:nvPr>
        </p:nvSpPr>
        <p:spPr>
          <a:xfrm>
            <a:off x="8079978" y="741391"/>
            <a:ext cx="3369234" cy="1616203"/>
          </a:xfrm>
        </p:spPr>
        <p:txBody>
          <a:bodyPr anchor="b">
            <a:normAutofit/>
          </a:bodyPr>
          <a:lstStyle/>
          <a:p>
            <a:r>
              <a:rPr lang="en-US" sz="3200" dirty="0"/>
              <a:t>For long queries, we do not need indexes</a:t>
            </a:r>
          </a:p>
        </p:txBody>
      </p:sp>
      <p:pic>
        <p:nvPicPr>
          <p:cNvPr id="4" name="Content Placeholder 3">
            <a:extLst>
              <a:ext uri="{FF2B5EF4-FFF2-40B4-BE49-F238E27FC236}">
                <a16:creationId xmlns:a16="http://schemas.microsoft.com/office/drawing/2014/main" id="{ECDA5E21-5AA4-C04D-84C9-069E1E615D22}"/>
              </a:ext>
            </a:extLst>
          </p:cNvPr>
          <p:cNvPicPr>
            <a:picLocks/>
          </p:cNvPicPr>
          <p:nvPr/>
        </p:nvPicPr>
        <p:blipFill>
          <a:blip r:embed="rId2"/>
          <a:srcRect t="9058" r="2" b="2"/>
          <a:stretch/>
        </p:blipFill>
        <p:spPr>
          <a:xfrm>
            <a:off x="20" y="10"/>
            <a:ext cx="7390243" cy="6857990"/>
          </a:xfrm>
          <a:prstGeom prst="rect">
            <a:avLst/>
          </a:prstGeom>
        </p:spPr>
      </p:pic>
      <p:sp>
        <p:nvSpPr>
          <p:cNvPr id="15" name="Rectangle 14">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TextBox 4">
            <a:extLst>
              <a:ext uri="{FF2B5EF4-FFF2-40B4-BE49-F238E27FC236}">
                <a16:creationId xmlns:a16="http://schemas.microsoft.com/office/drawing/2014/main" id="{1E00472F-7B03-D8F3-4CF7-2E9DC7614836}"/>
              </a:ext>
            </a:extLst>
          </p:cNvPr>
          <p:cNvSpPr txBox="1"/>
          <p:nvPr/>
        </p:nvSpPr>
        <p:spPr>
          <a:xfrm>
            <a:off x="5925959" y="1446987"/>
            <a:ext cx="1632309" cy="369332"/>
          </a:xfrm>
          <a:prstGeom prst="rect">
            <a:avLst/>
          </a:prstGeom>
          <a:noFill/>
        </p:spPr>
        <p:txBody>
          <a:bodyPr wrap="square" rtlCol="0">
            <a:spAutoFit/>
          </a:bodyPr>
          <a:lstStyle/>
          <a:p>
            <a:r>
              <a:rPr lang="en-US" dirty="0">
                <a:latin typeface="Lucida Console" panose="020B0609040504020204" pitchFamily="49" charset="0"/>
              </a:rPr>
              <a:t>Index scan</a:t>
            </a:r>
          </a:p>
        </p:txBody>
      </p:sp>
      <p:sp>
        <p:nvSpPr>
          <p:cNvPr id="7" name="TextBox 6">
            <a:extLst>
              <a:ext uri="{FF2B5EF4-FFF2-40B4-BE49-F238E27FC236}">
                <a16:creationId xmlns:a16="http://schemas.microsoft.com/office/drawing/2014/main" id="{18DB67F8-22B0-8518-29AD-09AA05B0BFC7}"/>
              </a:ext>
            </a:extLst>
          </p:cNvPr>
          <p:cNvSpPr txBox="1"/>
          <p:nvPr/>
        </p:nvSpPr>
        <p:spPr>
          <a:xfrm>
            <a:off x="7193666" y="3619905"/>
            <a:ext cx="2303362" cy="369332"/>
          </a:xfrm>
          <a:prstGeom prst="rect">
            <a:avLst/>
          </a:prstGeom>
          <a:noFill/>
        </p:spPr>
        <p:txBody>
          <a:bodyPr wrap="square" rtlCol="0">
            <a:spAutoFit/>
          </a:bodyPr>
          <a:lstStyle/>
          <a:p>
            <a:r>
              <a:rPr lang="en-US" dirty="0">
                <a:latin typeface="Lucida Console" panose="020B0609040504020204" pitchFamily="49" charset="0"/>
              </a:rPr>
              <a:t>Full scan</a:t>
            </a:r>
          </a:p>
        </p:txBody>
      </p:sp>
      <p:sp>
        <p:nvSpPr>
          <p:cNvPr id="8" name="TextBox 7">
            <a:extLst>
              <a:ext uri="{FF2B5EF4-FFF2-40B4-BE49-F238E27FC236}">
                <a16:creationId xmlns:a16="http://schemas.microsoft.com/office/drawing/2014/main" id="{B473B9F2-495C-8256-8882-7EBBB544371A}"/>
              </a:ext>
            </a:extLst>
          </p:cNvPr>
          <p:cNvSpPr txBox="1"/>
          <p:nvPr/>
        </p:nvSpPr>
        <p:spPr>
          <a:xfrm>
            <a:off x="7193666" y="4587711"/>
            <a:ext cx="2303362" cy="369332"/>
          </a:xfrm>
          <a:prstGeom prst="rect">
            <a:avLst/>
          </a:prstGeom>
          <a:noFill/>
        </p:spPr>
        <p:txBody>
          <a:bodyPr wrap="square" rtlCol="0">
            <a:spAutoFit/>
          </a:bodyPr>
          <a:lstStyle/>
          <a:p>
            <a:r>
              <a:rPr lang="en-US" dirty="0">
                <a:latin typeface="Lucida Console" panose="020B0609040504020204" pitchFamily="49" charset="0"/>
              </a:rPr>
              <a:t>Index-only scan</a:t>
            </a:r>
          </a:p>
        </p:txBody>
      </p:sp>
    </p:spTree>
    <p:extLst>
      <p:ext uri="{BB962C8B-B14F-4D97-AF65-F5344CB8AC3E}">
        <p14:creationId xmlns:p14="http://schemas.microsoft.com/office/powerpoint/2010/main" val="62827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83DE19-8A46-D31D-28C5-4ECE1E9237B3}"/>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B67AB4EF-7F61-F4AE-A3C3-2F100D4A84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3EBB4674-1B2F-F86F-D769-F594A71E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0D9C73-613A-E5C4-0BD2-C323E9DF4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C7FA5E-8AA6-E689-3890-56EA47E00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A735E09-DBF4-7307-137F-2B98B69C12FE}"/>
              </a:ext>
            </a:extLst>
          </p:cNvPr>
          <p:cNvSpPr>
            <a:spLocks noGrp="1"/>
          </p:cNvSpPr>
          <p:nvPr>
            <p:ph type="title"/>
          </p:nvPr>
        </p:nvSpPr>
        <p:spPr>
          <a:xfrm>
            <a:off x="876691" y="301843"/>
            <a:ext cx="10477109" cy="1003532"/>
          </a:xfrm>
        </p:spPr>
        <p:txBody>
          <a:bodyPr anchor="ctr">
            <a:normAutofit/>
          </a:bodyPr>
          <a:lstStyle/>
          <a:p>
            <a:r>
              <a:rPr lang="en-US" sz="3200" dirty="0">
                <a:solidFill>
                  <a:srgbClr val="FFFFFF"/>
                </a:solidFill>
              </a:rPr>
              <a:t>Semi-join</a:t>
            </a:r>
          </a:p>
        </p:txBody>
      </p:sp>
      <p:sp>
        <p:nvSpPr>
          <p:cNvPr id="3" name="Content Placeholder 2">
            <a:extLst>
              <a:ext uri="{FF2B5EF4-FFF2-40B4-BE49-F238E27FC236}">
                <a16:creationId xmlns:a16="http://schemas.microsoft.com/office/drawing/2014/main" id="{4EB6221A-CBF5-F5EC-DFE8-519EAD1A5E52}"/>
              </a:ext>
            </a:extLst>
          </p:cNvPr>
          <p:cNvSpPr>
            <a:spLocks noGrp="1"/>
          </p:cNvSpPr>
          <p:nvPr>
            <p:ph idx="1"/>
          </p:nvPr>
        </p:nvSpPr>
        <p:spPr>
          <a:xfrm>
            <a:off x="1085850" y="1821195"/>
            <a:ext cx="10115550" cy="4236705"/>
          </a:xfrm>
        </p:spPr>
        <p:txBody>
          <a:bodyPr>
            <a:normAutofit/>
          </a:bodyPr>
          <a:lstStyle/>
          <a:p>
            <a:pPr marL="0" indent="0" algn="ctr">
              <a:buNone/>
            </a:pPr>
            <a:r>
              <a:rPr lang="en-US" dirty="0"/>
              <a:t>For long queries, the most restrictive semi-joins </a:t>
            </a:r>
          </a:p>
          <a:p>
            <a:pPr marL="0" indent="0" algn="ctr">
              <a:buNone/>
            </a:pPr>
            <a:r>
              <a:rPr lang="en-US" dirty="0"/>
              <a:t>should be executed first.</a:t>
            </a:r>
          </a:p>
          <a:p>
            <a:pPr marL="0" indent="0" algn="ctr">
              <a:buNone/>
            </a:pPr>
            <a:endParaRPr lang="en-US" dirty="0"/>
          </a:p>
          <a:p>
            <a:pPr marL="0" indent="0" algn="ctr">
              <a:buNone/>
            </a:pPr>
            <a:r>
              <a:rPr lang="en-US" sz="3200" dirty="0"/>
              <a:t>What is a semi-join?</a:t>
            </a:r>
          </a:p>
          <a:p>
            <a:pPr marL="0" indent="0" algn="ctr">
              <a:buNone/>
            </a:pPr>
            <a:endParaRPr lang="en-US" sz="3200" dirty="0"/>
          </a:p>
          <a:p>
            <a:pPr marL="0" indent="0" algn="ctr">
              <a:buNone/>
            </a:pPr>
            <a:r>
              <a:rPr lang="en-US" sz="2000" dirty="0"/>
              <a:t>A semi-join between two tables R and S returns rows from table R for which there</a:t>
            </a:r>
          </a:p>
          <a:p>
            <a:pPr marL="0" indent="0" algn="ctr">
              <a:buNone/>
            </a:pPr>
            <a:r>
              <a:rPr lang="en-US" sz="2000" dirty="0"/>
              <a:t>is at least one row from table S with matching values in the joining columns</a:t>
            </a:r>
          </a:p>
          <a:p>
            <a:pPr marL="0" indent="0" algn="ctr">
              <a:buNone/>
            </a:pPr>
            <a:r>
              <a:rPr lang="en-US" sz="2000" dirty="0"/>
              <a:t>(EXISTS with no duplicates)</a:t>
            </a:r>
          </a:p>
          <a:p>
            <a:pPr marL="0" indent="0">
              <a:buNone/>
            </a:pP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5717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7BFA8-F01E-6147-BE39-8E5F3DFEB43A}"/>
              </a:ext>
            </a:extLst>
          </p:cNvPr>
          <p:cNvSpPr>
            <a:spLocks noGrp="1"/>
          </p:cNvSpPr>
          <p:nvPr>
            <p:ph type="title"/>
          </p:nvPr>
        </p:nvSpPr>
        <p:spPr>
          <a:xfrm>
            <a:off x="876693" y="618028"/>
            <a:ext cx="6590907" cy="744509"/>
          </a:xfrm>
        </p:spPr>
        <p:txBody>
          <a:bodyPr anchor="b">
            <a:normAutofit/>
          </a:bodyPr>
          <a:lstStyle/>
          <a:p>
            <a:r>
              <a:rPr lang="en-US" sz="3200" dirty="0"/>
              <a:t>Semi-join examples</a:t>
            </a:r>
          </a:p>
        </p:txBody>
      </p:sp>
      <p:sp>
        <p:nvSpPr>
          <p:cNvPr id="3" name="Content Placeholder 2">
            <a:extLst>
              <a:ext uri="{FF2B5EF4-FFF2-40B4-BE49-F238E27FC236}">
                <a16:creationId xmlns:a16="http://schemas.microsoft.com/office/drawing/2014/main" id="{CDC2ACF3-506D-1843-9D3B-55CAB99A44E6}"/>
              </a:ext>
            </a:extLst>
          </p:cNvPr>
          <p:cNvSpPr>
            <a:spLocks noGrp="1"/>
          </p:cNvSpPr>
          <p:nvPr>
            <p:ph idx="1"/>
          </p:nvPr>
        </p:nvSpPr>
        <p:spPr>
          <a:xfrm>
            <a:off x="609600" y="1590262"/>
            <a:ext cx="8515350" cy="1476787"/>
          </a:xfrm>
        </p:spPr>
        <p:txBody>
          <a:bodyPr anchor="t">
            <a:normAutofit fontScale="77500" lnSpcReduction="20000"/>
          </a:bodyPr>
          <a:lstStyle/>
          <a:p>
            <a:pPr marL="0" indent="0">
              <a:buNone/>
            </a:pPr>
            <a:r>
              <a:rPr lang="en-US" sz="2000" dirty="0">
                <a:latin typeface="Consolas" panose="020B0609020204030204" pitchFamily="49" charset="0"/>
                <a:cs typeface="Consolas" panose="020B0609020204030204" pitchFamily="49" charset="0"/>
              </a:rPr>
              <a:t>SELECT * FROM flight WHERE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 IN </a:t>
            </a:r>
          </a:p>
          <a:p>
            <a:pPr marL="0" indent="0">
              <a:buNone/>
            </a:pPr>
            <a:r>
              <a:rPr lang="en-US" sz="2000" dirty="0">
                <a:latin typeface="Consolas" panose="020B0609020204030204" pitchFamily="49" charset="0"/>
                <a:cs typeface="Consolas" panose="020B0609020204030204" pitchFamily="49" charset="0"/>
              </a:rPr>
              <a:t>  (SELECT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 FROM </a:t>
            </a:r>
            <a:r>
              <a:rPr lang="en-US" sz="2000" dirty="0" err="1">
                <a:latin typeface="Consolas" panose="020B0609020204030204" pitchFamily="49" charset="0"/>
                <a:cs typeface="Consolas" panose="020B0609020204030204" pitchFamily="49" charset="0"/>
              </a:rPr>
              <a:t>booking_leg</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OR:</a:t>
            </a:r>
          </a:p>
          <a:p>
            <a:pPr marL="0" indent="0">
              <a:buNone/>
            </a:pPr>
            <a:r>
              <a:rPr lang="en-US" sz="2000" dirty="0">
                <a:latin typeface="Consolas" panose="020B0609020204030204" pitchFamily="49" charset="0"/>
                <a:cs typeface="Consolas" panose="020B0609020204030204" pitchFamily="49" charset="0"/>
              </a:rPr>
              <a:t>SELECT * FROM flight f WHERE EXISTS </a:t>
            </a:r>
          </a:p>
          <a:p>
            <a:pPr marL="0" indent="0">
              <a:buNone/>
            </a:pPr>
            <a:r>
              <a:rPr lang="en-US" sz="2000" dirty="0">
                <a:latin typeface="Consolas" panose="020B0609020204030204" pitchFamily="49" charset="0"/>
                <a:cs typeface="Consolas" panose="020B0609020204030204" pitchFamily="49" charset="0"/>
              </a:rPr>
              <a:t>  (SELECT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 FROM </a:t>
            </a:r>
            <a:r>
              <a:rPr lang="en-US" sz="2000" dirty="0" err="1">
                <a:latin typeface="Consolas" panose="020B0609020204030204" pitchFamily="49" charset="0"/>
                <a:cs typeface="Consolas" panose="020B0609020204030204" pitchFamily="49" charset="0"/>
              </a:rPr>
              <a:t>booking_leg</a:t>
            </a:r>
            <a:r>
              <a:rPr lang="en-US" sz="2000" dirty="0">
                <a:latin typeface="Consolas" panose="020B0609020204030204" pitchFamily="49" charset="0"/>
                <a:cs typeface="Consolas" panose="020B0609020204030204" pitchFamily="49" charset="0"/>
              </a:rPr>
              <a:t> WHERE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f.flight_id</a:t>
            </a:r>
            <a:r>
              <a:rPr lang="en-US" sz="2000" dirty="0">
                <a:latin typeface="Consolas" panose="020B0609020204030204" pitchFamily="49" charset="0"/>
                <a:cs typeface="Consolas" panose="020B0609020204030204" pitchFamily="49" charset="0"/>
              </a:rPr>
              <a:t>)</a:t>
            </a:r>
          </a:p>
          <a:p>
            <a:pPr marL="0" indent="0">
              <a:buNone/>
            </a:pPr>
            <a:endParaRPr lang="en-US" sz="2000" dirty="0"/>
          </a:p>
          <a:p>
            <a:pPr marL="0" indent="0">
              <a:buNone/>
            </a:pPr>
            <a:endParaRPr lang="en-US" sz="2000" dirty="0"/>
          </a:p>
          <a:p>
            <a:pPr marL="0" indent="0">
              <a:buNone/>
            </a:pPr>
            <a:endParaRPr lang="en-US" sz="2000" dirty="0"/>
          </a:p>
        </p:txBody>
      </p:sp>
      <p:pic>
        <p:nvPicPr>
          <p:cNvPr id="4" name="Picture 3" descr="A screenshot of a cell phone&#10;&#10;Description automatically generated">
            <a:extLst>
              <a:ext uri="{FF2B5EF4-FFF2-40B4-BE49-F238E27FC236}">
                <a16:creationId xmlns:a16="http://schemas.microsoft.com/office/drawing/2014/main" id="{38A1C62E-C209-C74D-9E62-C7D76E552D3B}"/>
              </a:ext>
            </a:extLst>
          </p:cNvPr>
          <p:cNvPicPr/>
          <p:nvPr/>
        </p:nvPicPr>
        <p:blipFill>
          <a:blip r:embed="rId2"/>
          <a:stretch>
            <a:fillRect/>
          </a:stretch>
        </p:blipFill>
        <p:spPr>
          <a:xfrm>
            <a:off x="776938" y="3790952"/>
            <a:ext cx="7509812" cy="2029285"/>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92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3FB01D-5F57-7959-3623-8DB513C5CBB1}"/>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4127148-7011-F406-F7E2-795B780E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5E44B52-7824-3EAC-775D-6DD91E4D5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BBE24D1-CC07-7386-9D80-276D727E24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6" name="Freeform: Shape 12">
              <a:extLst>
                <a:ext uri="{FF2B5EF4-FFF2-40B4-BE49-F238E27FC236}">
                  <a16:creationId xmlns:a16="http://schemas.microsoft.com/office/drawing/2014/main" id="{61497138-FC40-87AF-A251-CCC291EC3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3">
              <a:extLst>
                <a:ext uri="{FF2B5EF4-FFF2-40B4-BE49-F238E27FC236}">
                  <a16:creationId xmlns:a16="http://schemas.microsoft.com/office/drawing/2014/main" id="{93C58F05-46BC-62AB-9984-C7CF0C8D8A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B1C0CDC-6674-FDCF-0CAC-0FFF7BC43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5">
              <a:extLst>
                <a:ext uri="{FF2B5EF4-FFF2-40B4-BE49-F238E27FC236}">
                  <a16:creationId xmlns:a16="http://schemas.microsoft.com/office/drawing/2014/main" id="{311AFAEF-7F86-08EA-E198-B4E6A9550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4FA9FAC-198C-89FE-9939-8FBF11B31C9B}"/>
              </a:ext>
            </a:extLst>
          </p:cNvPr>
          <p:cNvSpPr>
            <a:spLocks noGrp="1"/>
          </p:cNvSpPr>
          <p:nvPr>
            <p:ph idx="1"/>
          </p:nvPr>
        </p:nvSpPr>
        <p:spPr>
          <a:xfrm>
            <a:off x="3050412" y="2979336"/>
            <a:ext cx="8093838" cy="2221314"/>
          </a:xfrm>
        </p:spPr>
        <p:txBody>
          <a:bodyPr anchor="t">
            <a:normAutofit/>
          </a:bodyPr>
          <a:lstStyle/>
          <a:p>
            <a:pPr marL="0" indent="0">
              <a:buNone/>
            </a:pPr>
            <a:endParaRPr lang="en-US" sz="2000" dirty="0">
              <a:solidFill>
                <a:schemeClr val="tx2"/>
              </a:solidFill>
            </a:endParaRPr>
          </a:p>
          <a:p>
            <a:pPr marL="0" indent="0" algn="ctr">
              <a:buNone/>
            </a:pPr>
            <a:r>
              <a:rPr lang="en-US" sz="3600" dirty="0"/>
              <a:t>How do we know which semi-join is the most restrictive?</a:t>
            </a:r>
          </a:p>
          <a:p>
            <a:pPr marL="0" indent="0" algn="ctr">
              <a:buNone/>
            </a:pPr>
            <a:endParaRPr lang="en-US" sz="3600" b="1" dirty="0"/>
          </a:p>
          <a:p>
            <a:pPr marL="0" indent="0" algn="ctr">
              <a:buNone/>
            </a:pPr>
            <a:endParaRPr lang="en-US" sz="3600" dirty="0"/>
          </a:p>
          <a:p>
            <a:pPr marL="0" indent="0">
              <a:buNone/>
            </a:pPr>
            <a:endParaRPr lang="en-US" sz="3600" b="1" dirty="0">
              <a:solidFill>
                <a:schemeClr val="tx2"/>
              </a:solidFill>
            </a:endParaRPr>
          </a:p>
        </p:txBody>
      </p:sp>
      <p:grpSp>
        <p:nvGrpSpPr>
          <p:cNvPr id="18" name="Group 17">
            <a:extLst>
              <a:ext uri="{FF2B5EF4-FFF2-40B4-BE49-F238E27FC236}">
                <a16:creationId xmlns:a16="http://schemas.microsoft.com/office/drawing/2014/main" id="{B2B97B55-2FFE-378F-BB8E-2A871CE7B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4A43BE3D-13F7-2176-2124-016AC2CE7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D6B8538-8626-8BED-74F0-DFB235B9C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2946E3F-F1C3-1E17-29E6-D081E8627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06FC0271-BB50-BCD1-8542-CF4EE279A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2537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3453F6-264D-8B4D-8078-B89837795FB8}"/>
              </a:ext>
            </a:extLst>
          </p:cNvPr>
          <p:cNvSpPr>
            <a:spLocks noGrp="1"/>
          </p:cNvSpPr>
          <p:nvPr>
            <p:ph idx="1"/>
          </p:nvPr>
        </p:nvSpPr>
        <p:spPr>
          <a:xfrm>
            <a:off x="643126" y="334532"/>
            <a:ext cx="10905748" cy="5948066"/>
          </a:xfrm>
        </p:spPr>
        <p:txBody>
          <a:bodyPr/>
          <a:lstStyle/>
          <a:p>
            <a:pPr marL="0" indent="0">
              <a:buNone/>
            </a:pPr>
            <a:r>
              <a:rPr lang="en-US" sz="1800" dirty="0">
                <a:latin typeface="Consolas" panose="020B0609020204030204" pitchFamily="49" charset="0"/>
                <a:cs typeface="Consolas" panose="020B0609020204030204" pitchFamily="49" charset="0"/>
              </a:rPr>
              <a:t>SELECT </a:t>
            </a:r>
            <a:r>
              <a:rPr lang="en-US" sz="1800" dirty="0" err="1">
                <a:latin typeface="Consolas" panose="020B0609020204030204" pitchFamily="49" charset="0"/>
                <a:cs typeface="Consolas" panose="020B0609020204030204" pitchFamily="49" charset="0"/>
              </a:rPr>
              <a:t>departure_airport</a:t>
            </a: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booking_id</a:t>
            </a: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is_returning</a:t>
            </a: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FROM </a:t>
            </a:r>
            <a:r>
              <a:rPr lang="en-US" sz="1800" dirty="0" err="1">
                <a:latin typeface="Consolas" panose="020B0609020204030204" pitchFamily="49" charset="0"/>
                <a:cs typeface="Consolas" panose="020B0609020204030204" pitchFamily="49" charset="0"/>
              </a:rPr>
              <a:t>booking_leg</a:t>
            </a:r>
            <a:r>
              <a:rPr lang="en-US" sz="1800" dirty="0">
                <a:latin typeface="Consolas" panose="020B0609020204030204" pitchFamily="49" charset="0"/>
                <a:cs typeface="Consolas" panose="020B0609020204030204" pitchFamily="49" charset="0"/>
              </a:rPr>
              <a:t> bl</a:t>
            </a:r>
          </a:p>
          <a:p>
            <a:pPr marL="0" indent="0">
              <a:buNone/>
            </a:pPr>
            <a:r>
              <a:rPr lang="en-US" sz="1800" dirty="0">
                <a:latin typeface="Consolas" panose="020B0609020204030204" pitchFamily="49" charset="0"/>
                <a:cs typeface="Consolas" panose="020B0609020204030204" pitchFamily="49" charset="0"/>
              </a:rPr>
              <a:t>  JOIN flight f USING (</a:t>
            </a:r>
            <a:r>
              <a:rPr lang="en-US" sz="1800" dirty="0" err="1">
                <a:latin typeface="Consolas" panose="020B0609020204030204" pitchFamily="49" charset="0"/>
                <a:cs typeface="Consolas" panose="020B0609020204030204" pitchFamily="49" charset="0"/>
              </a:rPr>
              <a:t>flight_id</a:t>
            </a:r>
            <a:r>
              <a:rPr lang="en-US" sz="1800" dirty="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WHERE </a:t>
            </a:r>
            <a:r>
              <a:rPr lang="en-US" sz="1800" dirty="0" err="1">
                <a:latin typeface="Consolas" panose="020B0609020204030204" pitchFamily="49" charset="0"/>
                <a:cs typeface="Consolas" panose="020B0609020204030204" pitchFamily="49" charset="0"/>
              </a:rPr>
              <a:t>departure_airport</a:t>
            </a: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IN (SELECT </a:t>
            </a:r>
            <a:r>
              <a:rPr lang="en-US" sz="1800" dirty="0" err="1">
                <a:latin typeface="Consolas" panose="020B0609020204030204" pitchFamily="49" charset="0"/>
                <a:cs typeface="Consolas" panose="020B0609020204030204" pitchFamily="49" charset="0"/>
              </a:rPr>
              <a:t>airport_code</a:t>
            </a: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FROM airport </a:t>
            </a:r>
          </a:p>
          <a:p>
            <a:pPr marL="0" indent="0">
              <a:buNone/>
            </a:pPr>
            <a:r>
              <a:rPr lang="en-US" sz="1800" dirty="0">
                <a:latin typeface="Consolas" panose="020B0609020204030204" pitchFamily="49" charset="0"/>
                <a:cs typeface="Consolas" panose="020B0609020204030204" pitchFamily="49" charset="0"/>
              </a:rPr>
              <a:t>                        WHERE </a:t>
            </a:r>
            <a:r>
              <a:rPr lang="en-US" sz="1800" dirty="0" err="1">
                <a:latin typeface="Consolas" panose="020B0609020204030204" pitchFamily="49" charset="0"/>
                <a:cs typeface="Consolas" panose="020B0609020204030204" pitchFamily="49" charset="0"/>
              </a:rPr>
              <a:t>iso_country</a:t>
            </a:r>
            <a:r>
              <a:rPr lang="en-US" sz="1800" dirty="0">
                <a:latin typeface="Consolas" panose="020B0609020204030204" pitchFamily="49" charset="0"/>
                <a:cs typeface="Consolas" panose="020B0609020204030204" pitchFamily="49" charset="0"/>
              </a:rPr>
              <a:t>='US’)</a:t>
            </a:r>
          </a:p>
          <a:p>
            <a:pPr marL="0" indent="0">
              <a:buNone/>
            </a:pPr>
            <a:endParaRPr lang="en-US" dirty="0">
              <a:latin typeface="Consolas" panose="020B0609020204030204" pitchFamily="49" charset="0"/>
              <a:cs typeface="Consolas" panose="020B0609020204030204" pitchFamily="49" charset="0"/>
            </a:endParaRPr>
          </a:p>
          <a:p>
            <a:pPr marL="0" indent="0">
              <a:buNone/>
            </a:pPr>
            <a:endParaRPr lang="en-US" dirty="0"/>
          </a:p>
        </p:txBody>
      </p:sp>
      <p:pic>
        <p:nvPicPr>
          <p:cNvPr id="4" name="Picture 3" descr="A screenshot of a computer&#10;&#10;AI-generated content may be incorrect.">
            <a:extLst>
              <a:ext uri="{FF2B5EF4-FFF2-40B4-BE49-F238E27FC236}">
                <a16:creationId xmlns:a16="http://schemas.microsoft.com/office/drawing/2014/main" id="{1F2D4F28-13CA-B358-0B19-BE1B3264B35C}"/>
              </a:ext>
            </a:extLst>
          </p:cNvPr>
          <p:cNvPicPr>
            <a:picLocks noChangeAspect="1"/>
          </p:cNvPicPr>
          <p:nvPr/>
        </p:nvPicPr>
        <p:blipFill>
          <a:blip r:embed="rId3"/>
          <a:stretch>
            <a:fillRect/>
          </a:stretch>
        </p:blipFill>
        <p:spPr>
          <a:xfrm>
            <a:off x="783198" y="3728268"/>
            <a:ext cx="4842098" cy="3070097"/>
          </a:xfrm>
          <a:prstGeom prst="rect">
            <a:avLst/>
          </a:prstGeom>
        </p:spPr>
      </p:pic>
      <p:sp>
        <p:nvSpPr>
          <p:cNvPr id="6" name="Freeform 5">
            <a:extLst>
              <a:ext uri="{FF2B5EF4-FFF2-40B4-BE49-F238E27FC236}">
                <a16:creationId xmlns:a16="http://schemas.microsoft.com/office/drawing/2014/main" id="{DECEA3FF-AD1E-CF7D-AF85-4520EBD5DBC2}"/>
              </a:ext>
            </a:extLst>
          </p:cNvPr>
          <p:cNvSpPr/>
          <p:nvPr/>
        </p:nvSpPr>
        <p:spPr>
          <a:xfrm>
            <a:off x="1697620" y="5984110"/>
            <a:ext cx="2897529" cy="873889"/>
          </a:xfrm>
          <a:custGeom>
            <a:avLst/>
            <a:gdLst>
              <a:gd name="connsiteX0" fmla="*/ 347186 w 2228237"/>
              <a:gd name="connsiteY0" fmla="*/ 141079 h 718488"/>
              <a:gd name="connsiteX1" fmla="*/ 294934 w 2228237"/>
              <a:gd name="connsiteY1" fmla="*/ 120179 h 718488"/>
              <a:gd name="connsiteX2" fmla="*/ 227007 w 2228237"/>
              <a:gd name="connsiteY2" fmla="*/ 109728 h 718488"/>
              <a:gd name="connsiteX3" fmla="*/ 112054 w 2228237"/>
              <a:gd name="connsiteY3" fmla="*/ 120179 h 718488"/>
              <a:gd name="connsiteX4" fmla="*/ 80703 w 2228237"/>
              <a:gd name="connsiteY4" fmla="*/ 130629 h 718488"/>
              <a:gd name="connsiteX5" fmla="*/ 65028 w 2228237"/>
              <a:gd name="connsiteY5" fmla="*/ 141079 h 718488"/>
              <a:gd name="connsiteX6" fmla="*/ 44127 w 2228237"/>
              <a:gd name="connsiteY6" fmla="*/ 167205 h 718488"/>
              <a:gd name="connsiteX7" fmla="*/ 38902 w 2228237"/>
              <a:gd name="connsiteY7" fmla="*/ 182880 h 718488"/>
              <a:gd name="connsiteX8" fmla="*/ 28452 w 2228237"/>
              <a:gd name="connsiteY8" fmla="*/ 193331 h 718488"/>
              <a:gd name="connsiteX9" fmla="*/ 23227 w 2228237"/>
              <a:gd name="connsiteY9" fmla="*/ 214231 h 718488"/>
              <a:gd name="connsiteX10" fmla="*/ 12776 w 2228237"/>
              <a:gd name="connsiteY10" fmla="*/ 229907 h 718488"/>
              <a:gd name="connsiteX11" fmla="*/ 7551 w 2228237"/>
              <a:gd name="connsiteY11" fmla="*/ 245582 h 718488"/>
              <a:gd name="connsiteX12" fmla="*/ 7551 w 2228237"/>
              <a:gd name="connsiteY12" fmla="*/ 365760 h 718488"/>
              <a:gd name="connsiteX13" fmla="*/ 12776 w 2228237"/>
              <a:gd name="connsiteY13" fmla="*/ 381436 h 718488"/>
              <a:gd name="connsiteX14" fmla="*/ 23227 w 2228237"/>
              <a:gd name="connsiteY14" fmla="*/ 397111 h 718488"/>
              <a:gd name="connsiteX15" fmla="*/ 33677 w 2228237"/>
              <a:gd name="connsiteY15" fmla="*/ 428462 h 718488"/>
              <a:gd name="connsiteX16" fmla="*/ 38902 w 2228237"/>
              <a:gd name="connsiteY16" fmla="*/ 444138 h 718488"/>
              <a:gd name="connsiteX17" fmla="*/ 70253 w 2228237"/>
              <a:gd name="connsiteY17" fmla="*/ 491164 h 718488"/>
              <a:gd name="connsiteX18" fmla="*/ 80703 w 2228237"/>
              <a:gd name="connsiteY18" fmla="*/ 506839 h 718488"/>
              <a:gd name="connsiteX19" fmla="*/ 106829 w 2228237"/>
              <a:gd name="connsiteY19" fmla="*/ 532965 h 718488"/>
              <a:gd name="connsiteX20" fmla="*/ 122504 w 2228237"/>
              <a:gd name="connsiteY20" fmla="*/ 548640 h 718488"/>
              <a:gd name="connsiteX21" fmla="*/ 138180 w 2228237"/>
              <a:gd name="connsiteY21" fmla="*/ 553866 h 718488"/>
              <a:gd name="connsiteX22" fmla="*/ 185206 w 2228237"/>
              <a:gd name="connsiteY22" fmla="*/ 579991 h 718488"/>
              <a:gd name="connsiteX23" fmla="*/ 195656 w 2228237"/>
              <a:gd name="connsiteY23" fmla="*/ 590442 h 718488"/>
              <a:gd name="connsiteX24" fmla="*/ 227007 w 2228237"/>
              <a:gd name="connsiteY24" fmla="*/ 600892 h 718488"/>
              <a:gd name="connsiteX25" fmla="*/ 242683 w 2228237"/>
              <a:gd name="connsiteY25" fmla="*/ 606117 h 718488"/>
              <a:gd name="connsiteX26" fmla="*/ 263583 w 2228237"/>
              <a:gd name="connsiteY26" fmla="*/ 616567 h 718488"/>
              <a:gd name="connsiteX27" fmla="*/ 279259 w 2228237"/>
              <a:gd name="connsiteY27" fmla="*/ 621792 h 718488"/>
              <a:gd name="connsiteX28" fmla="*/ 321060 w 2228237"/>
              <a:gd name="connsiteY28" fmla="*/ 632243 h 718488"/>
              <a:gd name="connsiteX29" fmla="*/ 347186 w 2228237"/>
              <a:gd name="connsiteY29" fmla="*/ 637468 h 718488"/>
              <a:gd name="connsiteX30" fmla="*/ 362861 w 2228237"/>
              <a:gd name="connsiteY30" fmla="*/ 642693 h 718488"/>
              <a:gd name="connsiteX31" fmla="*/ 404662 w 2228237"/>
              <a:gd name="connsiteY31" fmla="*/ 647918 h 718488"/>
              <a:gd name="connsiteX32" fmla="*/ 535291 w 2228237"/>
              <a:gd name="connsiteY32" fmla="*/ 658368 h 718488"/>
              <a:gd name="connsiteX33" fmla="*/ 577092 w 2228237"/>
              <a:gd name="connsiteY33" fmla="*/ 663594 h 718488"/>
              <a:gd name="connsiteX34" fmla="*/ 629343 w 2228237"/>
              <a:gd name="connsiteY34" fmla="*/ 674044 h 718488"/>
              <a:gd name="connsiteX35" fmla="*/ 650244 w 2228237"/>
              <a:gd name="connsiteY35" fmla="*/ 679269 h 718488"/>
              <a:gd name="connsiteX36" fmla="*/ 676370 w 2228237"/>
              <a:gd name="connsiteY36" fmla="*/ 684494 h 718488"/>
              <a:gd name="connsiteX37" fmla="*/ 697270 w 2228237"/>
              <a:gd name="connsiteY37" fmla="*/ 689719 h 718488"/>
              <a:gd name="connsiteX38" fmla="*/ 759972 w 2228237"/>
              <a:gd name="connsiteY38" fmla="*/ 700170 h 718488"/>
              <a:gd name="connsiteX39" fmla="*/ 1209334 w 2228237"/>
              <a:gd name="connsiteY39" fmla="*/ 705395 h 718488"/>
              <a:gd name="connsiteX40" fmla="*/ 1595995 w 2228237"/>
              <a:gd name="connsiteY40" fmla="*/ 710620 h 718488"/>
              <a:gd name="connsiteX41" fmla="*/ 1904278 w 2228237"/>
              <a:gd name="connsiteY41" fmla="*/ 710620 h 718488"/>
              <a:gd name="connsiteX42" fmla="*/ 1935629 w 2228237"/>
              <a:gd name="connsiteY42" fmla="*/ 700170 h 718488"/>
              <a:gd name="connsiteX43" fmla="*/ 1956530 w 2228237"/>
              <a:gd name="connsiteY43" fmla="*/ 694944 h 718488"/>
              <a:gd name="connsiteX44" fmla="*/ 1998331 w 2228237"/>
              <a:gd name="connsiteY44" fmla="*/ 674044 h 718488"/>
              <a:gd name="connsiteX45" fmla="*/ 2040132 w 2228237"/>
              <a:gd name="connsiteY45" fmla="*/ 663594 h 718488"/>
              <a:gd name="connsiteX46" fmla="*/ 2087158 w 2228237"/>
              <a:gd name="connsiteY46" fmla="*/ 647918 h 718488"/>
              <a:gd name="connsiteX47" fmla="*/ 2118509 w 2228237"/>
              <a:gd name="connsiteY47" fmla="*/ 637468 h 718488"/>
              <a:gd name="connsiteX48" fmla="*/ 2134184 w 2228237"/>
              <a:gd name="connsiteY48" fmla="*/ 627018 h 718488"/>
              <a:gd name="connsiteX49" fmla="*/ 2155085 w 2228237"/>
              <a:gd name="connsiteY49" fmla="*/ 621792 h 718488"/>
              <a:gd name="connsiteX50" fmla="*/ 2170760 w 2228237"/>
              <a:gd name="connsiteY50" fmla="*/ 616567 h 718488"/>
              <a:gd name="connsiteX51" fmla="*/ 2196886 w 2228237"/>
              <a:gd name="connsiteY51" fmla="*/ 595667 h 718488"/>
              <a:gd name="connsiteX52" fmla="*/ 2228237 w 2228237"/>
              <a:gd name="connsiteY52" fmla="*/ 559091 h 718488"/>
              <a:gd name="connsiteX53" fmla="*/ 2223012 w 2228237"/>
              <a:gd name="connsiteY53" fmla="*/ 465038 h 718488"/>
              <a:gd name="connsiteX54" fmla="*/ 2207336 w 2228237"/>
              <a:gd name="connsiteY54" fmla="*/ 407562 h 718488"/>
              <a:gd name="connsiteX55" fmla="*/ 2186436 w 2228237"/>
              <a:gd name="connsiteY55" fmla="*/ 344860 h 718488"/>
              <a:gd name="connsiteX56" fmla="*/ 2170760 w 2228237"/>
              <a:gd name="connsiteY56" fmla="*/ 318734 h 718488"/>
              <a:gd name="connsiteX57" fmla="*/ 2160310 w 2228237"/>
              <a:gd name="connsiteY57" fmla="*/ 297834 h 718488"/>
              <a:gd name="connsiteX58" fmla="*/ 2149860 w 2228237"/>
              <a:gd name="connsiteY58" fmla="*/ 287383 h 718488"/>
              <a:gd name="connsiteX59" fmla="*/ 2128959 w 2228237"/>
              <a:gd name="connsiteY59" fmla="*/ 261258 h 718488"/>
              <a:gd name="connsiteX60" fmla="*/ 2071483 w 2228237"/>
              <a:gd name="connsiteY60" fmla="*/ 198556 h 718488"/>
              <a:gd name="connsiteX61" fmla="*/ 2061032 w 2228237"/>
              <a:gd name="connsiteY61" fmla="*/ 188106 h 718488"/>
              <a:gd name="connsiteX62" fmla="*/ 2024456 w 2228237"/>
              <a:gd name="connsiteY62" fmla="*/ 161980 h 718488"/>
              <a:gd name="connsiteX63" fmla="*/ 1987880 w 2228237"/>
              <a:gd name="connsiteY63" fmla="*/ 135854 h 718488"/>
              <a:gd name="connsiteX64" fmla="*/ 1966980 w 2228237"/>
              <a:gd name="connsiteY64" fmla="*/ 125404 h 718488"/>
              <a:gd name="connsiteX65" fmla="*/ 1930404 w 2228237"/>
              <a:gd name="connsiteY65" fmla="*/ 99278 h 718488"/>
              <a:gd name="connsiteX66" fmla="*/ 1914728 w 2228237"/>
              <a:gd name="connsiteY66" fmla="*/ 94053 h 718488"/>
              <a:gd name="connsiteX67" fmla="*/ 1867702 w 2228237"/>
              <a:gd name="connsiteY67" fmla="*/ 73152 h 718488"/>
              <a:gd name="connsiteX68" fmla="*/ 1815451 w 2228237"/>
              <a:gd name="connsiteY68" fmla="*/ 57477 h 718488"/>
              <a:gd name="connsiteX69" fmla="*/ 1763199 w 2228237"/>
              <a:gd name="connsiteY69" fmla="*/ 47027 h 718488"/>
              <a:gd name="connsiteX70" fmla="*/ 1737074 w 2228237"/>
              <a:gd name="connsiteY70" fmla="*/ 41802 h 718488"/>
              <a:gd name="connsiteX71" fmla="*/ 1710948 w 2228237"/>
              <a:gd name="connsiteY71" fmla="*/ 36576 h 718488"/>
              <a:gd name="connsiteX72" fmla="*/ 1663922 w 2228237"/>
              <a:gd name="connsiteY72" fmla="*/ 31351 h 718488"/>
              <a:gd name="connsiteX73" fmla="*/ 1559419 w 2228237"/>
              <a:gd name="connsiteY73" fmla="*/ 26126 h 718488"/>
              <a:gd name="connsiteX74" fmla="*/ 1392214 w 2228237"/>
              <a:gd name="connsiteY74" fmla="*/ 10451 h 718488"/>
              <a:gd name="connsiteX75" fmla="*/ 1225010 w 2228237"/>
              <a:gd name="connsiteY75" fmla="*/ 0 h 718488"/>
              <a:gd name="connsiteX76" fmla="*/ 995103 w 2228237"/>
              <a:gd name="connsiteY76" fmla="*/ 5226 h 718488"/>
              <a:gd name="connsiteX77" fmla="*/ 958527 w 2228237"/>
              <a:gd name="connsiteY77" fmla="*/ 10451 h 718488"/>
              <a:gd name="connsiteX78" fmla="*/ 895826 w 2228237"/>
              <a:gd name="connsiteY78" fmla="*/ 15676 h 718488"/>
              <a:gd name="connsiteX79" fmla="*/ 864475 w 2228237"/>
              <a:gd name="connsiteY79" fmla="*/ 20901 h 718488"/>
              <a:gd name="connsiteX80" fmla="*/ 765197 w 2228237"/>
              <a:gd name="connsiteY80" fmla="*/ 36576 h 718488"/>
              <a:gd name="connsiteX81" fmla="*/ 728621 w 2228237"/>
              <a:gd name="connsiteY81" fmla="*/ 47027 h 718488"/>
              <a:gd name="connsiteX82" fmla="*/ 681595 w 2228237"/>
              <a:gd name="connsiteY82" fmla="*/ 57477 h 718488"/>
              <a:gd name="connsiteX83" fmla="*/ 629343 w 2228237"/>
              <a:gd name="connsiteY83" fmla="*/ 67927 h 718488"/>
              <a:gd name="connsiteX84" fmla="*/ 556191 w 2228237"/>
              <a:gd name="connsiteY84" fmla="*/ 78378 h 718488"/>
              <a:gd name="connsiteX85" fmla="*/ 456914 w 2228237"/>
              <a:gd name="connsiteY85" fmla="*/ 94053 h 718488"/>
              <a:gd name="connsiteX86" fmla="*/ 425563 w 2228237"/>
              <a:gd name="connsiteY86" fmla="*/ 104503 h 718488"/>
              <a:gd name="connsiteX87" fmla="*/ 394212 w 2228237"/>
              <a:gd name="connsiteY87" fmla="*/ 114954 h 718488"/>
              <a:gd name="connsiteX88" fmla="*/ 378536 w 2228237"/>
              <a:gd name="connsiteY88" fmla="*/ 120179 h 718488"/>
              <a:gd name="connsiteX89" fmla="*/ 347186 w 2228237"/>
              <a:gd name="connsiteY89" fmla="*/ 141079 h 71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28237" h="718488">
                <a:moveTo>
                  <a:pt x="347186" y="141079"/>
                </a:moveTo>
                <a:cubicBezTo>
                  <a:pt x="333252" y="141079"/>
                  <a:pt x="310007" y="123947"/>
                  <a:pt x="294934" y="120179"/>
                </a:cubicBezTo>
                <a:cubicBezTo>
                  <a:pt x="271000" y="114196"/>
                  <a:pt x="252384" y="112901"/>
                  <a:pt x="227007" y="109728"/>
                </a:cubicBezTo>
                <a:cubicBezTo>
                  <a:pt x="207527" y="111027"/>
                  <a:pt x="141068" y="113484"/>
                  <a:pt x="112054" y="120179"/>
                </a:cubicBezTo>
                <a:cubicBezTo>
                  <a:pt x="101320" y="122656"/>
                  <a:pt x="80703" y="130629"/>
                  <a:pt x="80703" y="130629"/>
                </a:cubicBezTo>
                <a:cubicBezTo>
                  <a:pt x="75478" y="134112"/>
                  <a:pt x="69932" y="137156"/>
                  <a:pt x="65028" y="141079"/>
                </a:cubicBezTo>
                <a:cubicBezTo>
                  <a:pt x="54394" y="149586"/>
                  <a:pt x="51885" y="155570"/>
                  <a:pt x="44127" y="167205"/>
                </a:cubicBezTo>
                <a:cubicBezTo>
                  <a:pt x="42385" y="172430"/>
                  <a:pt x="41736" y="178157"/>
                  <a:pt x="38902" y="182880"/>
                </a:cubicBezTo>
                <a:cubicBezTo>
                  <a:pt x="36367" y="187104"/>
                  <a:pt x="30655" y="188925"/>
                  <a:pt x="28452" y="193331"/>
                </a:cubicBezTo>
                <a:cubicBezTo>
                  <a:pt x="25241" y="199754"/>
                  <a:pt x="26056" y="207631"/>
                  <a:pt x="23227" y="214231"/>
                </a:cubicBezTo>
                <a:cubicBezTo>
                  <a:pt x="20753" y="220003"/>
                  <a:pt x="16260" y="224682"/>
                  <a:pt x="12776" y="229907"/>
                </a:cubicBezTo>
                <a:cubicBezTo>
                  <a:pt x="11034" y="235132"/>
                  <a:pt x="9064" y="240286"/>
                  <a:pt x="7551" y="245582"/>
                </a:cubicBezTo>
                <a:cubicBezTo>
                  <a:pt x="-5498" y="291256"/>
                  <a:pt x="968" y="293347"/>
                  <a:pt x="7551" y="365760"/>
                </a:cubicBezTo>
                <a:cubicBezTo>
                  <a:pt x="8050" y="371245"/>
                  <a:pt x="10313" y="376510"/>
                  <a:pt x="12776" y="381436"/>
                </a:cubicBezTo>
                <a:cubicBezTo>
                  <a:pt x="15585" y="387053"/>
                  <a:pt x="19743" y="391886"/>
                  <a:pt x="23227" y="397111"/>
                </a:cubicBezTo>
                <a:lnTo>
                  <a:pt x="33677" y="428462"/>
                </a:lnTo>
                <a:cubicBezTo>
                  <a:pt x="35419" y="433687"/>
                  <a:pt x="35847" y="439555"/>
                  <a:pt x="38902" y="444138"/>
                </a:cubicBezTo>
                <a:lnTo>
                  <a:pt x="70253" y="491164"/>
                </a:lnTo>
                <a:cubicBezTo>
                  <a:pt x="73736" y="496389"/>
                  <a:pt x="76263" y="502399"/>
                  <a:pt x="80703" y="506839"/>
                </a:cubicBezTo>
                <a:lnTo>
                  <a:pt x="106829" y="532965"/>
                </a:lnTo>
                <a:cubicBezTo>
                  <a:pt x="112054" y="538190"/>
                  <a:pt x="115494" y="546303"/>
                  <a:pt x="122504" y="548640"/>
                </a:cubicBezTo>
                <a:cubicBezTo>
                  <a:pt x="127729" y="550382"/>
                  <a:pt x="133365" y="551191"/>
                  <a:pt x="138180" y="553866"/>
                </a:cubicBezTo>
                <a:cubicBezTo>
                  <a:pt x="192078" y="583809"/>
                  <a:pt x="149738" y="568168"/>
                  <a:pt x="185206" y="579991"/>
                </a:cubicBezTo>
                <a:cubicBezTo>
                  <a:pt x="188689" y="583475"/>
                  <a:pt x="191250" y="588239"/>
                  <a:pt x="195656" y="590442"/>
                </a:cubicBezTo>
                <a:cubicBezTo>
                  <a:pt x="205509" y="595368"/>
                  <a:pt x="216557" y="597409"/>
                  <a:pt x="227007" y="600892"/>
                </a:cubicBezTo>
                <a:cubicBezTo>
                  <a:pt x="232232" y="602634"/>
                  <a:pt x="237757" y="603654"/>
                  <a:pt x="242683" y="606117"/>
                </a:cubicBezTo>
                <a:cubicBezTo>
                  <a:pt x="249650" y="609600"/>
                  <a:pt x="256424" y="613499"/>
                  <a:pt x="263583" y="616567"/>
                </a:cubicBezTo>
                <a:cubicBezTo>
                  <a:pt x="268646" y="618737"/>
                  <a:pt x="273945" y="620343"/>
                  <a:pt x="279259" y="621792"/>
                </a:cubicBezTo>
                <a:cubicBezTo>
                  <a:pt x="293115" y="625571"/>
                  <a:pt x="306976" y="629426"/>
                  <a:pt x="321060" y="632243"/>
                </a:cubicBezTo>
                <a:cubicBezTo>
                  <a:pt x="329769" y="633985"/>
                  <a:pt x="338570" y="635314"/>
                  <a:pt x="347186" y="637468"/>
                </a:cubicBezTo>
                <a:cubicBezTo>
                  <a:pt x="352529" y="638804"/>
                  <a:pt x="357442" y="641708"/>
                  <a:pt x="362861" y="642693"/>
                </a:cubicBezTo>
                <a:cubicBezTo>
                  <a:pt x="376677" y="645205"/>
                  <a:pt x="390678" y="646647"/>
                  <a:pt x="404662" y="647918"/>
                </a:cubicBezTo>
                <a:cubicBezTo>
                  <a:pt x="448165" y="651873"/>
                  <a:pt x="491946" y="652949"/>
                  <a:pt x="535291" y="658368"/>
                </a:cubicBezTo>
                <a:lnTo>
                  <a:pt x="577092" y="663594"/>
                </a:lnTo>
                <a:cubicBezTo>
                  <a:pt x="609283" y="674324"/>
                  <a:pt x="576509" y="664438"/>
                  <a:pt x="629343" y="674044"/>
                </a:cubicBezTo>
                <a:cubicBezTo>
                  <a:pt x="636409" y="675329"/>
                  <a:pt x="643234" y="677711"/>
                  <a:pt x="650244" y="679269"/>
                </a:cubicBezTo>
                <a:cubicBezTo>
                  <a:pt x="658914" y="681196"/>
                  <a:pt x="667700" y="682567"/>
                  <a:pt x="676370" y="684494"/>
                </a:cubicBezTo>
                <a:cubicBezTo>
                  <a:pt x="683380" y="686052"/>
                  <a:pt x="690212" y="688396"/>
                  <a:pt x="697270" y="689719"/>
                </a:cubicBezTo>
                <a:cubicBezTo>
                  <a:pt x="718096" y="693624"/>
                  <a:pt x="738784" y="699924"/>
                  <a:pt x="759972" y="700170"/>
                </a:cubicBezTo>
                <a:lnTo>
                  <a:pt x="1209334" y="705395"/>
                </a:lnTo>
                <a:lnTo>
                  <a:pt x="1595995" y="710620"/>
                </a:lnTo>
                <a:cubicBezTo>
                  <a:pt x="1723914" y="720460"/>
                  <a:pt x="1711476" y="721743"/>
                  <a:pt x="1904278" y="710620"/>
                </a:cubicBezTo>
                <a:cubicBezTo>
                  <a:pt x="1915275" y="709986"/>
                  <a:pt x="1924942" y="702842"/>
                  <a:pt x="1935629" y="700170"/>
                </a:cubicBezTo>
                <a:cubicBezTo>
                  <a:pt x="1942596" y="698428"/>
                  <a:pt x="1949901" y="697706"/>
                  <a:pt x="1956530" y="694944"/>
                </a:cubicBezTo>
                <a:cubicBezTo>
                  <a:pt x="1970910" y="688952"/>
                  <a:pt x="1983218" y="677822"/>
                  <a:pt x="1998331" y="674044"/>
                </a:cubicBezTo>
                <a:cubicBezTo>
                  <a:pt x="2012265" y="670561"/>
                  <a:pt x="2026507" y="668136"/>
                  <a:pt x="2040132" y="663594"/>
                </a:cubicBezTo>
                <a:lnTo>
                  <a:pt x="2087158" y="647918"/>
                </a:lnTo>
                <a:cubicBezTo>
                  <a:pt x="2087159" y="647918"/>
                  <a:pt x="2118508" y="637469"/>
                  <a:pt x="2118509" y="637468"/>
                </a:cubicBezTo>
                <a:cubicBezTo>
                  <a:pt x="2123734" y="633985"/>
                  <a:pt x="2128412" y="629492"/>
                  <a:pt x="2134184" y="627018"/>
                </a:cubicBezTo>
                <a:cubicBezTo>
                  <a:pt x="2140785" y="624189"/>
                  <a:pt x="2148180" y="623765"/>
                  <a:pt x="2155085" y="621792"/>
                </a:cubicBezTo>
                <a:cubicBezTo>
                  <a:pt x="2160381" y="620279"/>
                  <a:pt x="2165535" y="618309"/>
                  <a:pt x="2170760" y="616567"/>
                </a:cubicBezTo>
                <a:cubicBezTo>
                  <a:pt x="2206350" y="580980"/>
                  <a:pt x="2150728" y="635231"/>
                  <a:pt x="2196886" y="595667"/>
                </a:cubicBezTo>
                <a:cubicBezTo>
                  <a:pt x="2216596" y="578773"/>
                  <a:pt x="2215911" y="577580"/>
                  <a:pt x="2228237" y="559091"/>
                </a:cubicBezTo>
                <a:cubicBezTo>
                  <a:pt x="2226495" y="527740"/>
                  <a:pt x="2226611" y="496230"/>
                  <a:pt x="2223012" y="465038"/>
                </a:cubicBezTo>
                <a:cubicBezTo>
                  <a:pt x="2218827" y="428769"/>
                  <a:pt x="2214190" y="432692"/>
                  <a:pt x="2207336" y="407562"/>
                </a:cubicBezTo>
                <a:cubicBezTo>
                  <a:pt x="2184128" y="322469"/>
                  <a:pt x="2209203" y="397986"/>
                  <a:pt x="2186436" y="344860"/>
                </a:cubicBezTo>
                <a:cubicBezTo>
                  <a:pt x="2176262" y="321119"/>
                  <a:pt x="2188139" y="336112"/>
                  <a:pt x="2170760" y="318734"/>
                </a:cubicBezTo>
                <a:cubicBezTo>
                  <a:pt x="2167277" y="311767"/>
                  <a:pt x="2164630" y="304315"/>
                  <a:pt x="2160310" y="297834"/>
                </a:cubicBezTo>
                <a:cubicBezTo>
                  <a:pt x="2157577" y="293735"/>
                  <a:pt x="2152395" y="291607"/>
                  <a:pt x="2149860" y="287383"/>
                </a:cubicBezTo>
                <a:cubicBezTo>
                  <a:pt x="2133036" y="259342"/>
                  <a:pt x="2160179" y="282070"/>
                  <a:pt x="2128959" y="261258"/>
                </a:cubicBezTo>
                <a:cubicBezTo>
                  <a:pt x="2106213" y="227137"/>
                  <a:pt x="2122948" y="250020"/>
                  <a:pt x="2071483" y="198556"/>
                </a:cubicBezTo>
                <a:cubicBezTo>
                  <a:pt x="2067999" y="195073"/>
                  <a:pt x="2064973" y="191062"/>
                  <a:pt x="2061032" y="188106"/>
                </a:cubicBezTo>
                <a:cubicBezTo>
                  <a:pt x="1992729" y="136875"/>
                  <a:pt x="2077939" y="200182"/>
                  <a:pt x="2024456" y="161980"/>
                </a:cubicBezTo>
                <a:cubicBezTo>
                  <a:pt x="2013227" y="153959"/>
                  <a:pt x="2000206" y="142897"/>
                  <a:pt x="1987880" y="135854"/>
                </a:cubicBezTo>
                <a:cubicBezTo>
                  <a:pt x="1981117" y="131990"/>
                  <a:pt x="1973585" y="129532"/>
                  <a:pt x="1966980" y="125404"/>
                </a:cubicBezTo>
                <a:cubicBezTo>
                  <a:pt x="1957514" y="119488"/>
                  <a:pt x="1941457" y="104804"/>
                  <a:pt x="1930404" y="99278"/>
                </a:cubicBezTo>
                <a:cubicBezTo>
                  <a:pt x="1925478" y="96815"/>
                  <a:pt x="1919953" y="95795"/>
                  <a:pt x="1914728" y="94053"/>
                </a:cubicBezTo>
                <a:cubicBezTo>
                  <a:pt x="1889888" y="77493"/>
                  <a:pt x="1905010" y="85588"/>
                  <a:pt x="1867702" y="73152"/>
                </a:cubicBezTo>
                <a:cubicBezTo>
                  <a:pt x="1850017" y="67257"/>
                  <a:pt x="1833715" y="61391"/>
                  <a:pt x="1815451" y="57477"/>
                </a:cubicBezTo>
                <a:cubicBezTo>
                  <a:pt x="1798083" y="53755"/>
                  <a:pt x="1780616" y="50510"/>
                  <a:pt x="1763199" y="47027"/>
                </a:cubicBezTo>
                <a:lnTo>
                  <a:pt x="1737074" y="41802"/>
                </a:lnTo>
                <a:cubicBezTo>
                  <a:pt x="1728365" y="40060"/>
                  <a:pt x="1719775" y="37557"/>
                  <a:pt x="1710948" y="36576"/>
                </a:cubicBezTo>
                <a:cubicBezTo>
                  <a:pt x="1695273" y="34834"/>
                  <a:pt x="1679656" y="32436"/>
                  <a:pt x="1663922" y="31351"/>
                </a:cubicBezTo>
                <a:cubicBezTo>
                  <a:pt x="1629127" y="28951"/>
                  <a:pt x="1594212" y="28553"/>
                  <a:pt x="1559419" y="26126"/>
                </a:cubicBezTo>
                <a:cubicBezTo>
                  <a:pt x="1377013" y="13400"/>
                  <a:pt x="1497449" y="20473"/>
                  <a:pt x="1392214" y="10451"/>
                </a:cubicBezTo>
                <a:cubicBezTo>
                  <a:pt x="1320409" y="3613"/>
                  <a:pt x="1307798" y="4140"/>
                  <a:pt x="1225010" y="0"/>
                </a:cubicBezTo>
                <a:lnTo>
                  <a:pt x="995103" y="5226"/>
                </a:lnTo>
                <a:cubicBezTo>
                  <a:pt x="982797" y="5709"/>
                  <a:pt x="970775" y="9162"/>
                  <a:pt x="958527" y="10451"/>
                </a:cubicBezTo>
                <a:cubicBezTo>
                  <a:pt x="937669" y="12646"/>
                  <a:pt x="916671" y="13360"/>
                  <a:pt x="895826" y="15676"/>
                </a:cubicBezTo>
                <a:cubicBezTo>
                  <a:pt x="885296" y="16846"/>
                  <a:pt x="874952" y="19329"/>
                  <a:pt x="864475" y="20901"/>
                </a:cubicBezTo>
                <a:cubicBezTo>
                  <a:pt x="817364" y="27967"/>
                  <a:pt x="802917" y="28193"/>
                  <a:pt x="765197" y="36576"/>
                </a:cubicBezTo>
                <a:cubicBezTo>
                  <a:pt x="728446" y="44743"/>
                  <a:pt x="759167" y="38300"/>
                  <a:pt x="728621" y="47027"/>
                </a:cubicBezTo>
                <a:cubicBezTo>
                  <a:pt x="706325" y="53397"/>
                  <a:pt x="705833" y="52091"/>
                  <a:pt x="681595" y="57477"/>
                </a:cubicBezTo>
                <a:cubicBezTo>
                  <a:pt x="644434" y="65735"/>
                  <a:pt x="676602" y="60838"/>
                  <a:pt x="629343" y="67927"/>
                </a:cubicBezTo>
                <a:cubicBezTo>
                  <a:pt x="604984" y="71581"/>
                  <a:pt x="580672" y="75658"/>
                  <a:pt x="556191" y="78378"/>
                </a:cubicBezTo>
                <a:cubicBezTo>
                  <a:pt x="527589" y="81556"/>
                  <a:pt x="484001" y="85024"/>
                  <a:pt x="456914" y="94053"/>
                </a:cubicBezTo>
                <a:lnTo>
                  <a:pt x="425563" y="104503"/>
                </a:lnTo>
                <a:lnTo>
                  <a:pt x="394212" y="114954"/>
                </a:lnTo>
                <a:cubicBezTo>
                  <a:pt x="388987" y="116696"/>
                  <a:pt x="384025" y="119722"/>
                  <a:pt x="378536" y="120179"/>
                </a:cubicBezTo>
                <a:cubicBezTo>
                  <a:pt x="314099" y="125549"/>
                  <a:pt x="361120" y="141079"/>
                  <a:pt x="347186" y="14107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916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72D5C4-C32B-02D2-5C9F-38FCF0863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455847-0492-5A9F-A500-DD4FA58AE43A}"/>
              </a:ext>
            </a:extLst>
          </p:cNvPr>
          <p:cNvSpPr>
            <a:spLocks noGrp="1"/>
          </p:cNvSpPr>
          <p:nvPr>
            <p:ph type="title"/>
          </p:nvPr>
        </p:nvSpPr>
        <p:spPr>
          <a:xfrm>
            <a:off x="876300" y="381765"/>
            <a:ext cx="5387523" cy="639001"/>
          </a:xfrm>
        </p:spPr>
        <p:txBody>
          <a:bodyPr anchor="t">
            <a:normAutofit fontScale="90000"/>
          </a:bodyPr>
          <a:lstStyle/>
          <a:p>
            <a:r>
              <a:rPr lang="en-US" sz="3600" dirty="0"/>
              <a:t>Slower, if we created an index</a:t>
            </a:r>
          </a:p>
        </p:txBody>
      </p:sp>
      <p:grpSp>
        <p:nvGrpSpPr>
          <p:cNvPr id="8" name="Group 7">
            <a:extLst>
              <a:ext uri="{FF2B5EF4-FFF2-40B4-BE49-F238E27FC236}">
                <a16:creationId xmlns:a16="http://schemas.microsoft.com/office/drawing/2014/main" id="{89B1FE70-B717-7B32-18CA-5016A3EB6B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222078"/>
            <a:ext cx="12207199" cy="639001"/>
            <a:chOff x="-5025" y="6222078"/>
            <a:chExt cx="12207199" cy="639001"/>
          </a:xfrm>
        </p:grpSpPr>
        <p:sp>
          <p:nvSpPr>
            <p:cNvPr id="9" name="Rectangle 8">
              <a:extLst>
                <a:ext uri="{FF2B5EF4-FFF2-40B4-BE49-F238E27FC236}">
                  <a16:creationId xmlns:a16="http://schemas.microsoft.com/office/drawing/2014/main" id="{2403C6D5-67F6-442F-C244-AAD5E15CF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5779075" y="437979"/>
              <a:ext cx="639000"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0328DE-FA10-20AF-A12D-37662EF360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08412" y="3577490"/>
              <a:ext cx="639000" cy="5928176"/>
            </a:xfrm>
            <a:prstGeom prst="rect">
              <a:avLst/>
            </a:prstGeom>
            <a:gradFill>
              <a:gsLst>
                <a:gs pos="3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Content Placeholder 6">
            <a:extLst>
              <a:ext uri="{FF2B5EF4-FFF2-40B4-BE49-F238E27FC236}">
                <a16:creationId xmlns:a16="http://schemas.microsoft.com/office/drawing/2014/main" id="{E99D5745-98DE-3FA2-C1BE-21D07E302BBB}"/>
              </a:ext>
            </a:extLst>
          </p:cNvPr>
          <p:cNvPicPr>
            <a:picLocks noGrp="1" noChangeAspect="1"/>
          </p:cNvPicPr>
          <p:nvPr>
            <p:ph idx="1"/>
          </p:nvPr>
        </p:nvPicPr>
        <p:blipFill>
          <a:blip r:embed="rId2"/>
          <a:stretch>
            <a:fillRect/>
          </a:stretch>
        </p:blipFill>
        <p:spPr>
          <a:xfrm>
            <a:off x="1139096" y="1253330"/>
            <a:ext cx="7254437" cy="4395115"/>
          </a:xfrm>
        </p:spPr>
      </p:pic>
    </p:spTree>
    <p:extLst>
      <p:ext uri="{BB962C8B-B14F-4D97-AF65-F5344CB8AC3E}">
        <p14:creationId xmlns:p14="http://schemas.microsoft.com/office/powerpoint/2010/main" val="197299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773715-5AA0-7D28-BCF4-3FCADC391E9A}"/>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551FB536-5342-8CD4-4346-D8F2267571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2F6D3256-2FB3-817A-BF66-F9AB6DCEA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072C46-2A2F-3138-D669-331A06C5C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693118-4AA6-1E7A-654F-2170D9161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1738D1C-988F-70EF-AD8E-E3E7AB7B0BC2}"/>
              </a:ext>
            </a:extLst>
          </p:cNvPr>
          <p:cNvSpPr>
            <a:spLocks noGrp="1"/>
          </p:cNvSpPr>
          <p:nvPr>
            <p:ph type="title"/>
          </p:nvPr>
        </p:nvSpPr>
        <p:spPr>
          <a:xfrm>
            <a:off x="876691" y="301843"/>
            <a:ext cx="10477109" cy="1003532"/>
          </a:xfrm>
        </p:spPr>
        <p:txBody>
          <a:bodyPr anchor="ctr">
            <a:normAutofit/>
          </a:bodyPr>
          <a:lstStyle/>
          <a:p>
            <a:r>
              <a:rPr lang="en-US" sz="3200" dirty="0">
                <a:solidFill>
                  <a:srgbClr val="FFFFFF"/>
                </a:solidFill>
              </a:rPr>
              <a:t>Two semi-joins: which one is more restrictive?</a:t>
            </a:r>
          </a:p>
        </p:txBody>
      </p:sp>
      <p:sp>
        <p:nvSpPr>
          <p:cNvPr id="3" name="Content Placeholder 2">
            <a:extLst>
              <a:ext uri="{FF2B5EF4-FFF2-40B4-BE49-F238E27FC236}">
                <a16:creationId xmlns:a16="http://schemas.microsoft.com/office/drawing/2014/main" id="{42C6ED63-843D-FFE0-D050-E3E9399D94D9}"/>
              </a:ext>
            </a:extLst>
          </p:cNvPr>
          <p:cNvSpPr>
            <a:spLocks noGrp="1"/>
          </p:cNvSpPr>
          <p:nvPr>
            <p:ph idx="1"/>
          </p:nvPr>
        </p:nvSpPr>
        <p:spPr>
          <a:xfrm>
            <a:off x="1085850" y="1821195"/>
            <a:ext cx="10115550" cy="4236705"/>
          </a:xfrm>
        </p:spPr>
        <p:txBody>
          <a:bodyPr>
            <a:normAutofit fontScale="92500" lnSpcReduction="10000"/>
          </a:bodyPr>
          <a:lstStyle/>
          <a:p>
            <a:pPr marL="0" indent="0">
              <a:buNone/>
            </a:pPr>
            <a:r>
              <a:rPr lang="en-US" dirty="0">
                <a:latin typeface="Consolas" panose="020B0609020204030204" pitchFamily="49" charset="0"/>
                <a:cs typeface="Consolas" panose="020B0609020204030204" pitchFamily="49" charset="0"/>
              </a:rPr>
              <a:t>SELECT </a:t>
            </a:r>
            <a:r>
              <a:rPr lang="en-US" dirty="0" err="1">
                <a:latin typeface="Consolas" panose="020B0609020204030204" pitchFamily="49" charset="0"/>
                <a:cs typeface="Consolas" panose="020B0609020204030204" pitchFamily="49" charset="0"/>
              </a:rPr>
              <a:t>departure_airport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booking_id</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is_returning</a:t>
            </a: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FROM </a:t>
            </a:r>
            <a:r>
              <a:rPr lang="en-US" dirty="0" err="1">
                <a:latin typeface="Consolas" panose="020B0609020204030204" pitchFamily="49" charset="0"/>
                <a:cs typeface="Consolas" panose="020B0609020204030204" pitchFamily="49" charset="0"/>
              </a:rPr>
              <a:t>booking_leg</a:t>
            </a:r>
            <a:r>
              <a:rPr lang="en-US" dirty="0">
                <a:latin typeface="Consolas" panose="020B0609020204030204" pitchFamily="49" charset="0"/>
                <a:cs typeface="Consolas" panose="020B0609020204030204" pitchFamily="49" charset="0"/>
              </a:rPr>
              <a:t> bl</a:t>
            </a:r>
          </a:p>
          <a:p>
            <a:pPr marL="0" indent="0">
              <a:buNone/>
            </a:pPr>
            <a:r>
              <a:rPr lang="en-US" dirty="0">
                <a:latin typeface="Consolas" panose="020B0609020204030204" pitchFamily="49" charset="0"/>
                <a:cs typeface="Consolas" panose="020B0609020204030204" pitchFamily="49" charset="0"/>
              </a:rPr>
              <a:t>  JOIN flight f USING (</a:t>
            </a:r>
            <a:r>
              <a:rPr lang="en-US" dirty="0" err="1">
                <a:latin typeface="Consolas" panose="020B0609020204030204" pitchFamily="49" charset="0"/>
                <a:cs typeface="Consolas" panose="020B0609020204030204" pitchFamily="49" charset="0"/>
              </a:rPr>
              <a:t>flight_id</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WHERE </a:t>
            </a:r>
            <a:r>
              <a:rPr lang="en-US" dirty="0" err="1">
                <a:latin typeface="Consolas" panose="020B0609020204030204" pitchFamily="49" charset="0"/>
                <a:cs typeface="Consolas" panose="020B0609020204030204" pitchFamily="49" charset="0"/>
              </a:rPr>
              <a:t>departure_airport</a:t>
            </a:r>
            <a:r>
              <a:rPr lang="en-US" dirty="0">
                <a:latin typeface="Consolas" panose="020B0609020204030204" pitchFamily="49" charset="0"/>
                <a:cs typeface="Consolas" panose="020B0609020204030204" pitchFamily="49" charset="0"/>
              </a:rPr>
              <a:t> IN </a:t>
            </a:r>
          </a:p>
          <a:p>
            <a:pPr marL="0" indent="0">
              <a:buNone/>
            </a:pPr>
            <a:r>
              <a:rPr lang="en-US" dirty="0">
                <a:latin typeface="Consolas" panose="020B0609020204030204" pitchFamily="49" charset="0"/>
                <a:cs typeface="Consolas" panose="020B0609020204030204" pitchFamily="49" charset="0"/>
              </a:rPr>
              <a:t>            (SELECT </a:t>
            </a:r>
            <a:r>
              <a:rPr lang="en-US" dirty="0" err="1">
                <a:latin typeface="Consolas" panose="020B0609020204030204" pitchFamily="49" charset="0"/>
                <a:cs typeface="Consolas" panose="020B0609020204030204" pitchFamily="49" charset="0"/>
              </a:rPr>
              <a:t>airport_code</a:t>
            </a: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FROM airport WHERE </a:t>
            </a:r>
            <a:r>
              <a:rPr lang="en-US" dirty="0" err="1">
                <a:latin typeface="Consolas" panose="020B0609020204030204" pitchFamily="49" charset="0"/>
                <a:cs typeface="Consolas" panose="020B0609020204030204" pitchFamily="49" charset="0"/>
              </a:rPr>
              <a:t>iso_country</a:t>
            </a:r>
            <a:r>
              <a:rPr lang="en-US" dirty="0">
                <a:latin typeface="Consolas" panose="020B0609020204030204" pitchFamily="49" charset="0"/>
                <a:cs typeface="Consolas" panose="020B0609020204030204" pitchFamily="49" charset="0"/>
              </a:rPr>
              <a:t>='US')</a:t>
            </a:r>
          </a:p>
          <a:p>
            <a:pPr marL="0" indent="0">
              <a:buNone/>
            </a:pPr>
            <a:r>
              <a:rPr lang="en-US" dirty="0">
                <a:latin typeface="Consolas" panose="020B0609020204030204" pitchFamily="49" charset="0"/>
                <a:cs typeface="Consolas" panose="020B0609020204030204" pitchFamily="49" charset="0"/>
              </a:rPr>
              <a:t>	  AND </a:t>
            </a:r>
            <a:r>
              <a:rPr lang="en-US" dirty="0" err="1">
                <a:latin typeface="Consolas" panose="020B0609020204030204" pitchFamily="49" charset="0"/>
                <a:cs typeface="Consolas" panose="020B0609020204030204" pitchFamily="49" charset="0"/>
              </a:rPr>
              <a:t>bl.booking_id</a:t>
            </a:r>
            <a:r>
              <a:rPr lang="en-US" dirty="0">
                <a:latin typeface="Consolas" panose="020B0609020204030204" pitchFamily="49" charset="0"/>
                <a:cs typeface="Consolas" panose="020B0609020204030204" pitchFamily="49" charset="0"/>
              </a:rPr>
              <a:t> IN </a:t>
            </a:r>
          </a:p>
          <a:p>
            <a:pPr marL="0" indent="0">
              <a:buNone/>
            </a:pPr>
            <a:r>
              <a:rPr lang="en-US" dirty="0">
                <a:latin typeface="Consolas" panose="020B0609020204030204" pitchFamily="49" charset="0"/>
                <a:cs typeface="Consolas" panose="020B0609020204030204" pitchFamily="49" charset="0"/>
              </a:rPr>
              <a:t>            (SELECT </a:t>
            </a:r>
            <a:r>
              <a:rPr lang="en-US" dirty="0" err="1">
                <a:latin typeface="Consolas" panose="020B0609020204030204" pitchFamily="49" charset="0"/>
                <a:cs typeface="Consolas" panose="020B0609020204030204" pitchFamily="49" charset="0"/>
              </a:rPr>
              <a:t>booking_id</a:t>
            </a:r>
            <a:r>
              <a:rPr lang="en-US" dirty="0">
                <a:latin typeface="Consolas" panose="020B0609020204030204" pitchFamily="49" charset="0"/>
                <a:cs typeface="Consolas" panose="020B0609020204030204" pitchFamily="49" charset="0"/>
              </a:rPr>
              <a:t> FROM booking</a:t>
            </a:r>
          </a:p>
          <a:p>
            <a:pPr marL="0" indent="0">
              <a:buNone/>
            </a:pPr>
            <a:r>
              <a:rPr lang="en-US" dirty="0">
                <a:latin typeface="Consolas" panose="020B0609020204030204" pitchFamily="49" charset="0"/>
                <a:cs typeface="Consolas" panose="020B0609020204030204" pitchFamily="49" charset="0"/>
              </a:rPr>
              <a:t>			WHERE </a:t>
            </a:r>
            <a:r>
              <a:rPr lang="en-US" dirty="0" err="1">
                <a:latin typeface="Consolas" panose="020B0609020204030204" pitchFamily="49" charset="0"/>
                <a:cs typeface="Consolas" panose="020B0609020204030204" pitchFamily="49" charset="0"/>
              </a:rPr>
              <a:t>update_ts</a:t>
            </a:r>
            <a:r>
              <a:rPr lang="en-US" dirty="0">
                <a:latin typeface="Consolas" panose="020B0609020204030204" pitchFamily="49" charset="0"/>
                <a:cs typeface="Consolas" panose="020B0609020204030204" pitchFamily="49" charset="0"/>
              </a:rPr>
              <a:t>&gt;’2023-07-01')</a:t>
            </a:r>
          </a:p>
          <a:p>
            <a:pPr marL="0" indent="0">
              <a:buNone/>
            </a:pP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22694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10;&#10;Description automatically generated">
            <a:extLst>
              <a:ext uri="{FF2B5EF4-FFF2-40B4-BE49-F238E27FC236}">
                <a16:creationId xmlns:a16="http://schemas.microsoft.com/office/drawing/2014/main" id="{B435E386-9794-A375-3B6C-9879C7706CED}"/>
              </a:ext>
            </a:extLst>
          </p:cNvPr>
          <p:cNvPicPr>
            <a:picLocks noGrp="1" noChangeAspect="1"/>
          </p:cNvPicPr>
          <p:nvPr>
            <p:ph idx="1"/>
          </p:nvPr>
        </p:nvPicPr>
        <p:blipFill>
          <a:blip r:embed="rId2"/>
          <a:stretch>
            <a:fillRect/>
          </a:stretch>
        </p:blipFill>
        <p:spPr>
          <a:xfrm>
            <a:off x="1511946" y="1107437"/>
            <a:ext cx="8142940" cy="5547792"/>
          </a:xfrm>
        </p:spPr>
      </p:pic>
      <p:sp>
        <p:nvSpPr>
          <p:cNvPr id="9" name="Freeform 8">
            <a:extLst>
              <a:ext uri="{FF2B5EF4-FFF2-40B4-BE49-F238E27FC236}">
                <a16:creationId xmlns:a16="http://schemas.microsoft.com/office/drawing/2014/main" id="{C5B9B69B-65E8-DD41-C485-2828FA7472FE}"/>
              </a:ext>
            </a:extLst>
          </p:cNvPr>
          <p:cNvSpPr/>
          <p:nvPr/>
        </p:nvSpPr>
        <p:spPr>
          <a:xfrm>
            <a:off x="3008334" y="5750563"/>
            <a:ext cx="4897416" cy="1001602"/>
          </a:xfrm>
          <a:custGeom>
            <a:avLst/>
            <a:gdLst>
              <a:gd name="connsiteX0" fmla="*/ 347186 w 2228237"/>
              <a:gd name="connsiteY0" fmla="*/ 141079 h 718488"/>
              <a:gd name="connsiteX1" fmla="*/ 294934 w 2228237"/>
              <a:gd name="connsiteY1" fmla="*/ 120179 h 718488"/>
              <a:gd name="connsiteX2" fmla="*/ 227007 w 2228237"/>
              <a:gd name="connsiteY2" fmla="*/ 109728 h 718488"/>
              <a:gd name="connsiteX3" fmla="*/ 112054 w 2228237"/>
              <a:gd name="connsiteY3" fmla="*/ 120179 h 718488"/>
              <a:gd name="connsiteX4" fmla="*/ 80703 w 2228237"/>
              <a:gd name="connsiteY4" fmla="*/ 130629 h 718488"/>
              <a:gd name="connsiteX5" fmla="*/ 65028 w 2228237"/>
              <a:gd name="connsiteY5" fmla="*/ 141079 h 718488"/>
              <a:gd name="connsiteX6" fmla="*/ 44127 w 2228237"/>
              <a:gd name="connsiteY6" fmla="*/ 167205 h 718488"/>
              <a:gd name="connsiteX7" fmla="*/ 38902 w 2228237"/>
              <a:gd name="connsiteY7" fmla="*/ 182880 h 718488"/>
              <a:gd name="connsiteX8" fmla="*/ 28452 w 2228237"/>
              <a:gd name="connsiteY8" fmla="*/ 193331 h 718488"/>
              <a:gd name="connsiteX9" fmla="*/ 23227 w 2228237"/>
              <a:gd name="connsiteY9" fmla="*/ 214231 h 718488"/>
              <a:gd name="connsiteX10" fmla="*/ 12776 w 2228237"/>
              <a:gd name="connsiteY10" fmla="*/ 229907 h 718488"/>
              <a:gd name="connsiteX11" fmla="*/ 7551 w 2228237"/>
              <a:gd name="connsiteY11" fmla="*/ 245582 h 718488"/>
              <a:gd name="connsiteX12" fmla="*/ 7551 w 2228237"/>
              <a:gd name="connsiteY12" fmla="*/ 365760 h 718488"/>
              <a:gd name="connsiteX13" fmla="*/ 12776 w 2228237"/>
              <a:gd name="connsiteY13" fmla="*/ 381436 h 718488"/>
              <a:gd name="connsiteX14" fmla="*/ 23227 w 2228237"/>
              <a:gd name="connsiteY14" fmla="*/ 397111 h 718488"/>
              <a:gd name="connsiteX15" fmla="*/ 33677 w 2228237"/>
              <a:gd name="connsiteY15" fmla="*/ 428462 h 718488"/>
              <a:gd name="connsiteX16" fmla="*/ 38902 w 2228237"/>
              <a:gd name="connsiteY16" fmla="*/ 444138 h 718488"/>
              <a:gd name="connsiteX17" fmla="*/ 70253 w 2228237"/>
              <a:gd name="connsiteY17" fmla="*/ 491164 h 718488"/>
              <a:gd name="connsiteX18" fmla="*/ 80703 w 2228237"/>
              <a:gd name="connsiteY18" fmla="*/ 506839 h 718488"/>
              <a:gd name="connsiteX19" fmla="*/ 106829 w 2228237"/>
              <a:gd name="connsiteY19" fmla="*/ 532965 h 718488"/>
              <a:gd name="connsiteX20" fmla="*/ 122504 w 2228237"/>
              <a:gd name="connsiteY20" fmla="*/ 548640 h 718488"/>
              <a:gd name="connsiteX21" fmla="*/ 138180 w 2228237"/>
              <a:gd name="connsiteY21" fmla="*/ 553866 h 718488"/>
              <a:gd name="connsiteX22" fmla="*/ 185206 w 2228237"/>
              <a:gd name="connsiteY22" fmla="*/ 579991 h 718488"/>
              <a:gd name="connsiteX23" fmla="*/ 195656 w 2228237"/>
              <a:gd name="connsiteY23" fmla="*/ 590442 h 718488"/>
              <a:gd name="connsiteX24" fmla="*/ 227007 w 2228237"/>
              <a:gd name="connsiteY24" fmla="*/ 600892 h 718488"/>
              <a:gd name="connsiteX25" fmla="*/ 242683 w 2228237"/>
              <a:gd name="connsiteY25" fmla="*/ 606117 h 718488"/>
              <a:gd name="connsiteX26" fmla="*/ 263583 w 2228237"/>
              <a:gd name="connsiteY26" fmla="*/ 616567 h 718488"/>
              <a:gd name="connsiteX27" fmla="*/ 279259 w 2228237"/>
              <a:gd name="connsiteY27" fmla="*/ 621792 h 718488"/>
              <a:gd name="connsiteX28" fmla="*/ 321060 w 2228237"/>
              <a:gd name="connsiteY28" fmla="*/ 632243 h 718488"/>
              <a:gd name="connsiteX29" fmla="*/ 347186 w 2228237"/>
              <a:gd name="connsiteY29" fmla="*/ 637468 h 718488"/>
              <a:gd name="connsiteX30" fmla="*/ 362861 w 2228237"/>
              <a:gd name="connsiteY30" fmla="*/ 642693 h 718488"/>
              <a:gd name="connsiteX31" fmla="*/ 404662 w 2228237"/>
              <a:gd name="connsiteY31" fmla="*/ 647918 h 718488"/>
              <a:gd name="connsiteX32" fmla="*/ 535291 w 2228237"/>
              <a:gd name="connsiteY32" fmla="*/ 658368 h 718488"/>
              <a:gd name="connsiteX33" fmla="*/ 577092 w 2228237"/>
              <a:gd name="connsiteY33" fmla="*/ 663594 h 718488"/>
              <a:gd name="connsiteX34" fmla="*/ 629343 w 2228237"/>
              <a:gd name="connsiteY34" fmla="*/ 674044 h 718488"/>
              <a:gd name="connsiteX35" fmla="*/ 650244 w 2228237"/>
              <a:gd name="connsiteY35" fmla="*/ 679269 h 718488"/>
              <a:gd name="connsiteX36" fmla="*/ 676370 w 2228237"/>
              <a:gd name="connsiteY36" fmla="*/ 684494 h 718488"/>
              <a:gd name="connsiteX37" fmla="*/ 697270 w 2228237"/>
              <a:gd name="connsiteY37" fmla="*/ 689719 h 718488"/>
              <a:gd name="connsiteX38" fmla="*/ 759972 w 2228237"/>
              <a:gd name="connsiteY38" fmla="*/ 700170 h 718488"/>
              <a:gd name="connsiteX39" fmla="*/ 1209334 w 2228237"/>
              <a:gd name="connsiteY39" fmla="*/ 705395 h 718488"/>
              <a:gd name="connsiteX40" fmla="*/ 1595995 w 2228237"/>
              <a:gd name="connsiteY40" fmla="*/ 710620 h 718488"/>
              <a:gd name="connsiteX41" fmla="*/ 1904278 w 2228237"/>
              <a:gd name="connsiteY41" fmla="*/ 710620 h 718488"/>
              <a:gd name="connsiteX42" fmla="*/ 1935629 w 2228237"/>
              <a:gd name="connsiteY42" fmla="*/ 700170 h 718488"/>
              <a:gd name="connsiteX43" fmla="*/ 1956530 w 2228237"/>
              <a:gd name="connsiteY43" fmla="*/ 694944 h 718488"/>
              <a:gd name="connsiteX44" fmla="*/ 1998331 w 2228237"/>
              <a:gd name="connsiteY44" fmla="*/ 674044 h 718488"/>
              <a:gd name="connsiteX45" fmla="*/ 2040132 w 2228237"/>
              <a:gd name="connsiteY45" fmla="*/ 663594 h 718488"/>
              <a:gd name="connsiteX46" fmla="*/ 2087158 w 2228237"/>
              <a:gd name="connsiteY46" fmla="*/ 647918 h 718488"/>
              <a:gd name="connsiteX47" fmla="*/ 2118509 w 2228237"/>
              <a:gd name="connsiteY47" fmla="*/ 637468 h 718488"/>
              <a:gd name="connsiteX48" fmla="*/ 2134184 w 2228237"/>
              <a:gd name="connsiteY48" fmla="*/ 627018 h 718488"/>
              <a:gd name="connsiteX49" fmla="*/ 2155085 w 2228237"/>
              <a:gd name="connsiteY49" fmla="*/ 621792 h 718488"/>
              <a:gd name="connsiteX50" fmla="*/ 2170760 w 2228237"/>
              <a:gd name="connsiteY50" fmla="*/ 616567 h 718488"/>
              <a:gd name="connsiteX51" fmla="*/ 2196886 w 2228237"/>
              <a:gd name="connsiteY51" fmla="*/ 595667 h 718488"/>
              <a:gd name="connsiteX52" fmla="*/ 2228237 w 2228237"/>
              <a:gd name="connsiteY52" fmla="*/ 559091 h 718488"/>
              <a:gd name="connsiteX53" fmla="*/ 2223012 w 2228237"/>
              <a:gd name="connsiteY53" fmla="*/ 465038 h 718488"/>
              <a:gd name="connsiteX54" fmla="*/ 2207336 w 2228237"/>
              <a:gd name="connsiteY54" fmla="*/ 407562 h 718488"/>
              <a:gd name="connsiteX55" fmla="*/ 2186436 w 2228237"/>
              <a:gd name="connsiteY55" fmla="*/ 344860 h 718488"/>
              <a:gd name="connsiteX56" fmla="*/ 2170760 w 2228237"/>
              <a:gd name="connsiteY56" fmla="*/ 318734 h 718488"/>
              <a:gd name="connsiteX57" fmla="*/ 2160310 w 2228237"/>
              <a:gd name="connsiteY57" fmla="*/ 297834 h 718488"/>
              <a:gd name="connsiteX58" fmla="*/ 2149860 w 2228237"/>
              <a:gd name="connsiteY58" fmla="*/ 287383 h 718488"/>
              <a:gd name="connsiteX59" fmla="*/ 2128959 w 2228237"/>
              <a:gd name="connsiteY59" fmla="*/ 261258 h 718488"/>
              <a:gd name="connsiteX60" fmla="*/ 2071483 w 2228237"/>
              <a:gd name="connsiteY60" fmla="*/ 198556 h 718488"/>
              <a:gd name="connsiteX61" fmla="*/ 2061032 w 2228237"/>
              <a:gd name="connsiteY61" fmla="*/ 188106 h 718488"/>
              <a:gd name="connsiteX62" fmla="*/ 2024456 w 2228237"/>
              <a:gd name="connsiteY62" fmla="*/ 161980 h 718488"/>
              <a:gd name="connsiteX63" fmla="*/ 1987880 w 2228237"/>
              <a:gd name="connsiteY63" fmla="*/ 135854 h 718488"/>
              <a:gd name="connsiteX64" fmla="*/ 1966980 w 2228237"/>
              <a:gd name="connsiteY64" fmla="*/ 125404 h 718488"/>
              <a:gd name="connsiteX65" fmla="*/ 1930404 w 2228237"/>
              <a:gd name="connsiteY65" fmla="*/ 99278 h 718488"/>
              <a:gd name="connsiteX66" fmla="*/ 1914728 w 2228237"/>
              <a:gd name="connsiteY66" fmla="*/ 94053 h 718488"/>
              <a:gd name="connsiteX67" fmla="*/ 1867702 w 2228237"/>
              <a:gd name="connsiteY67" fmla="*/ 73152 h 718488"/>
              <a:gd name="connsiteX68" fmla="*/ 1815451 w 2228237"/>
              <a:gd name="connsiteY68" fmla="*/ 57477 h 718488"/>
              <a:gd name="connsiteX69" fmla="*/ 1763199 w 2228237"/>
              <a:gd name="connsiteY69" fmla="*/ 47027 h 718488"/>
              <a:gd name="connsiteX70" fmla="*/ 1737074 w 2228237"/>
              <a:gd name="connsiteY70" fmla="*/ 41802 h 718488"/>
              <a:gd name="connsiteX71" fmla="*/ 1710948 w 2228237"/>
              <a:gd name="connsiteY71" fmla="*/ 36576 h 718488"/>
              <a:gd name="connsiteX72" fmla="*/ 1663922 w 2228237"/>
              <a:gd name="connsiteY72" fmla="*/ 31351 h 718488"/>
              <a:gd name="connsiteX73" fmla="*/ 1559419 w 2228237"/>
              <a:gd name="connsiteY73" fmla="*/ 26126 h 718488"/>
              <a:gd name="connsiteX74" fmla="*/ 1392214 w 2228237"/>
              <a:gd name="connsiteY74" fmla="*/ 10451 h 718488"/>
              <a:gd name="connsiteX75" fmla="*/ 1225010 w 2228237"/>
              <a:gd name="connsiteY75" fmla="*/ 0 h 718488"/>
              <a:gd name="connsiteX76" fmla="*/ 995103 w 2228237"/>
              <a:gd name="connsiteY76" fmla="*/ 5226 h 718488"/>
              <a:gd name="connsiteX77" fmla="*/ 958527 w 2228237"/>
              <a:gd name="connsiteY77" fmla="*/ 10451 h 718488"/>
              <a:gd name="connsiteX78" fmla="*/ 895826 w 2228237"/>
              <a:gd name="connsiteY78" fmla="*/ 15676 h 718488"/>
              <a:gd name="connsiteX79" fmla="*/ 864475 w 2228237"/>
              <a:gd name="connsiteY79" fmla="*/ 20901 h 718488"/>
              <a:gd name="connsiteX80" fmla="*/ 765197 w 2228237"/>
              <a:gd name="connsiteY80" fmla="*/ 36576 h 718488"/>
              <a:gd name="connsiteX81" fmla="*/ 728621 w 2228237"/>
              <a:gd name="connsiteY81" fmla="*/ 47027 h 718488"/>
              <a:gd name="connsiteX82" fmla="*/ 681595 w 2228237"/>
              <a:gd name="connsiteY82" fmla="*/ 57477 h 718488"/>
              <a:gd name="connsiteX83" fmla="*/ 629343 w 2228237"/>
              <a:gd name="connsiteY83" fmla="*/ 67927 h 718488"/>
              <a:gd name="connsiteX84" fmla="*/ 556191 w 2228237"/>
              <a:gd name="connsiteY84" fmla="*/ 78378 h 718488"/>
              <a:gd name="connsiteX85" fmla="*/ 456914 w 2228237"/>
              <a:gd name="connsiteY85" fmla="*/ 94053 h 718488"/>
              <a:gd name="connsiteX86" fmla="*/ 425563 w 2228237"/>
              <a:gd name="connsiteY86" fmla="*/ 104503 h 718488"/>
              <a:gd name="connsiteX87" fmla="*/ 394212 w 2228237"/>
              <a:gd name="connsiteY87" fmla="*/ 114954 h 718488"/>
              <a:gd name="connsiteX88" fmla="*/ 378536 w 2228237"/>
              <a:gd name="connsiteY88" fmla="*/ 120179 h 718488"/>
              <a:gd name="connsiteX89" fmla="*/ 347186 w 2228237"/>
              <a:gd name="connsiteY89" fmla="*/ 141079 h 71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28237" h="718488">
                <a:moveTo>
                  <a:pt x="347186" y="141079"/>
                </a:moveTo>
                <a:cubicBezTo>
                  <a:pt x="333252" y="141079"/>
                  <a:pt x="310007" y="123947"/>
                  <a:pt x="294934" y="120179"/>
                </a:cubicBezTo>
                <a:cubicBezTo>
                  <a:pt x="271000" y="114196"/>
                  <a:pt x="252384" y="112901"/>
                  <a:pt x="227007" y="109728"/>
                </a:cubicBezTo>
                <a:cubicBezTo>
                  <a:pt x="207527" y="111027"/>
                  <a:pt x="141068" y="113484"/>
                  <a:pt x="112054" y="120179"/>
                </a:cubicBezTo>
                <a:cubicBezTo>
                  <a:pt x="101320" y="122656"/>
                  <a:pt x="80703" y="130629"/>
                  <a:pt x="80703" y="130629"/>
                </a:cubicBezTo>
                <a:cubicBezTo>
                  <a:pt x="75478" y="134112"/>
                  <a:pt x="69932" y="137156"/>
                  <a:pt x="65028" y="141079"/>
                </a:cubicBezTo>
                <a:cubicBezTo>
                  <a:pt x="54394" y="149586"/>
                  <a:pt x="51885" y="155570"/>
                  <a:pt x="44127" y="167205"/>
                </a:cubicBezTo>
                <a:cubicBezTo>
                  <a:pt x="42385" y="172430"/>
                  <a:pt x="41736" y="178157"/>
                  <a:pt x="38902" y="182880"/>
                </a:cubicBezTo>
                <a:cubicBezTo>
                  <a:pt x="36367" y="187104"/>
                  <a:pt x="30655" y="188925"/>
                  <a:pt x="28452" y="193331"/>
                </a:cubicBezTo>
                <a:cubicBezTo>
                  <a:pt x="25241" y="199754"/>
                  <a:pt x="26056" y="207631"/>
                  <a:pt x="23227" y="214231"/>
                </a:cubicBezTo>
                <a:cubicBezTo>
                  <a:pt x="20753" y="220003"/>
                  <a:pt x="16260" y="224682"/>
                  <a:pt x="12776" y="229907"/>
                </a:cubicBezTo>
                <a:cubicBezTo>
                  <a:pt x="11034" y="235132"/>
                  <a:pt x="9064" y="240286"/>
                  <a:pt x="7551" y="245582"/>
                </a:cubicBezTo>
                <a:cubicBezTo>
                  <a:pt x="-5498" y="291256"/>
                  <a:pt x="968" y="293347"/>
                  <a:pt x="7551" y="365760"/>
                </a:cubicBezTo>
                <a:cubicBezTo>
                  <a:pt x="8050" y="371245"/>
                  <a:pt x="10313" y="376510"/>
                  <a:pt x="12776" y="381436"/>
                </a:cubicBezTo>
                <a:cubicBezTo>
                  <a:pt x="15585" y="387053"/>
                  <a:pt x="19743" y="391886"/>
                  <a:pt x="23227" y="397111"/>
                </a:cubicBezTo>
                <a:lnTo>
                  <a:pt x="33677" y="428462"/>
                </a:lnTo>
                <a:cubicBezTo>
                  <a:pt x="35419" y="433687"/>
                  <a:pt x="35847" y="439555"/>
                  <a:pt x="38902" y="444138"/>
                </a:cubicBezTo>
                <a:lnTo>
                  <a:pt x="70253" y="491164"/>
                </a:lnTo>
                <a:cubicBezTo>
                  <a:pt x="73736" y="496389"/>
                  <a:pt x="76263" y="502399"/>
                  <a:pt x="80703" y="506839"/>
                </a:cubicBezTo>
                <a:lnTo>
                  <a:pt x="106829" y="532965"/>
                </a:lnTo>
                <a:cubicBezTo>
                  <a:pt x="112054" y="538190"/>
                  <a:pt x="115494" y="546303"/>
                  <a:pt x="122504" y="548640"/>
                </a:cubicBezTo>
                <a:cubicBezTo>
                  <a:pt x="127729" y="550382"/>
                  <a:pt x="133365" y="551191"/>
                  <a:pt x="138180" y="553866"/>
                </a:cubicBezTo>
                <a:cubicBezTo>
                  <a:pt x="192078" y="583809"/>
                  <a:pt x="149738" y="568168"/>
                  <a:pt x="185206" y="579991"/>
                </a:cubicBezTo>
                <a:cubicBezTo>
                  <a:pt x="188689" y="583475"/>
                  <a:pt x="191250" y="588239"/>
                  <a:pt x="195656" y="590442"/>
                </a:cubicBezTo>
                <a:cubicBezTo>
                  <a:pt x="205509" y="595368"/>
                  <a:pt x="216557" y="597409"/>
                  <a:pt x="227007" y="600892"/>
                </a:cubicBezTo>
                <a:cubicBezTo>
                  <a:pt x="232232" y="602634"/>
                  <a:pt x="237757" y="603654"/>
                  <a:pt x="242683" y="606117"/>
                </a:cubicBezTo>
                <a:cubicBezTo>
                  <a:pt x="249650" y="609600"/>
                  <a:pt x="256424" y="613499"/>
                  <a:pt x="263583" y="616567"/>
                </a:cubicBezTo>
                <a:cubicBezTo>
                  <a:pt x="268646" y="618737"/>
                  <a:pt x="273945" y="620343"/>
                  <a:pt x="279259" y="621792"/>
                </a:cubicBezTo>
                <a:cubicBezTo>
                  <a:pt x="293115" y="625571"/>
                  <a:pt x="306976" y="629426"/>
                  <a:pt x="321060" y="632243"/>
                </a:cubicBezTo>
                <a:cubicBezTo>
                  <a:pt x="329769" y="633985"/>
                  <a:pt x="338570" y="635314"/>
                  <a:pt x="347186" y="637468"/>
                </a:cubicBezTo>
                <a:cubicBezTo>
                  <a:pt x="352529" y="638804"/>
                  <a:pt x="357442" y="641708"/>
                  <a:pt x="362861" y="642693"/>
                </a:cubicBezTo>
                <a:cubicBezTo>
                  <a:pt x="376677" y="645205"/>
                  <a:pt x="390678" y="646647"/>
                  <a:pt x="404662" y="647918"/>
                </a:cubicBezTo>
                <a:cubicBezTo>
                  <a:pt x="448165" y="651873"/>
                  <a:pt x="491946" y="652949"/>
                  <a:pt x="535291" y="658368"/>
                </a:cubicBezTo>
                <a:lnTo>
                  <a:pt x="577092" y="663594"/>
                </a:lnTo>
                <a:cubicBezTo>
                  <a:pt x="609283" y="674324"/>
                  <a:pt x="576509" y="664438"/>
                  <a:pt x="629343" y="674044"/>
                </a:cubicBezTo>
                <a:cubicBezTo>
                  <a:pt x="636409" y="675329"/>
                  <a:pt x="643234" y="677711"/>
                  <a:pt x="650244" y="679269"/>
                </a:cubicBezTo>
                <a:cubicBezTo>
                  <a:pt x="658914" y="681196"/>
                  <a:pt x="667700" y="682567"/>
                  <a:pt x="676370" y="684494"/>
                </a:cubicBezTo>
                <a:cubicBezTo>
                  <a:pt x="683380" y="686052"/>
                  <a:pt x="690212" y="688396"/>
                  <a:pt x="697270" y="689719"/>
                </a:cubicBezTo>
                <a:cubicBezTo>
                  <a:pt x="718096" y="693624"/>
                  <a:pt x="738784" y="699924"/>
                  <a:pt x="759972" y="700170"/>
                </a:cubicBezTo>
                <a:lnTo>
                  <a:pt x="1209334" y="705395"/>
                </a:lnTo>
                <a:lnTo>
                  <a:pt x="1595995" y="710620"/>
                </a:lnTo>
                <a:cubicBezTo>
                  <a:pt x="1723914" y="720460"/>
                  <a:pt x="1711476" y="721743"/>
                  <a:pt x="1904278" y="710620"/>
                </a:cubicBezTo>
                <a:cubicBezTo>
                  <a:pt x="1915275" y="709986"/>
                  <a:pt x="1924942" y="702842"/>
                  <a:pt x="1935629" y="700170"/>
                </a:cubicBezTo>
                <a:cubicBezTo>
                  <a:pt x="1942596" y="698428"/>
                  <a:pt x="1949901" y="697706"/>
                  <a:pt x="1956530" y="694944"/>
                </a:cubicBezTo>
                <a:cubicBezTo>
                  <a:pt x="1970910" y="688952"/>
                  <a:pt x="1983218" y="677822"/>
                  <a:pt x="1998331" y="674044"/>
                </a:cubicBezTo>
                <a:cubicBezTo>
                  <a:pt x="2012265" y="670561"/>
                  <a:pt x="2026507" y="668136"/>
                  <a:pt x="2040132" y="663594"/>
                </a:cubicBezTo>
                <a:lnTo>
                  <a:pt x="2087158" y="647918"/>
                </a:lnTo>
                <a:cubicBezTo>
                  <a:pt x="2087159" y="647918"/>
                  <a:pt x="2118508" y="637469"/>
                  <a:pt x="2118509" y="637468"/>
                </a:cubicBezTo>
                <a:cubicBezTo>
                  <a:pt x="2123734" y="633985"/>
                  <a:pt x="2128412" y="629492"/>
                  <a:pt x="2134184" y="627018"/>
                </a:cubicBezTo>
                <a:cubicBezTo>
                  <a:pt x="2140785" y="624189"/>
                  <a:pt x="2148180" y="623765"/>
                  <a:pt x="2155085" y="621792"/>
                </a:cubicBezTo>
                <a:cubicBezTo>
                  <a:pt x="2160381" y="620279"/>
                  <a:pt x="2165535" y="618309"/>
                  <a:pt x="2170760" y="616567"/>
                </a:cubicBezTo>
                <a:cubicBezTo>
                  <a:pt x="2206350" y="580980"/>
                  <a:pt x="2150728" y="635231"/>
                  <a:pt x="2196886" y="595667"/>
                </a:cubicBezTo>
                <a:cubicBezTo>
                  <a:pt x="2216596" y="578773"/>
                  <a:pt x="2215911" y="577580"/>
                  <a:pt x="2228237" y="559091"/>
                </a:cubicBezTo>
                <a:cubicBezTo>
                  <a:pt x="2226495" y="527740"/>
                  <a:pt x="2226611" y="496230"/>
                  <a:pt x="2223012" y="465038"/>
                </a:cubicBezTo>
                <a:cubicBezTo>
                  <a:pt x="2218827" y="428769"/>
                  <a:pt x="2214190" y="432692"/>
                  <a:pt x="2207336" y="407562"/>
                </a:cubicBezTo>
                <a:cubicBezTo>
                  <a:pt x="2184128" y="322469"/>
                  <a:pt x="2209203" y="397986"/>
                  <a:pt x="2186436" y="344860"/>
                </a:cubicBezTo>
                <a:cubicBezTo>
                  <a:pt x="2176262" y="321119"/>
                  <a:pt x="2188139" y="336112"/>
                  <a:pt x="2170760" y="318734"/>
                </a:cubicBezTo>
                <a:cubicBezTo>
                  <a:pt x="2167277" y="311767"/>
                  <a:pt x="2164630" y="304315"/>
                  <a:pt x="2160310" y="297834"/>
                </a:cubicBezTo>
                <a:cubicBezTo>
                  <a:pt x="2157577" y="293735"/>
                  <a:pt x="2152395" y="291607"/>
                  <a:pt x="2149860" y="287383"/>
                </a:cubicBezTo>
                <a:cubicBezTo>
                  <a:pt x="2133036" y="259342"/>
                  <a:pt x="2160179" y="282070"/>
                  <a:pt x="2128959" y="261258"/>
                </a:cubicBezTo>
                <a:cubicBezTo>
                  <a:pt x="2106213" y="227137"/>
                  <a:pt x="2122948" y="250020"/>
                  <a:pt x="2071483" y="198556"/>
                </a:cubicBezTo>
                <a:cubicBezTo>
                  <a:pt x="2067999" y="195073"/>
                  <a:pt x="2064973" y="191062"/>
                  <a:pt x="2061032" y="188106"/>
                </a:cubicBezTo>
                <a:cubicBezTo>
                  <a:pt x="1992729" y="136875"/>
                  <a:pt x="2077939" y="200182"/>
                  <a:pt x="2024456" y="161980"/>
                </a:cubicBezTo>
                <a:cubicBezTo>
                  <a:pt x="2013227" y="153959"/>
                  <a:pt x="2000206" y="142897"/>
                  <a:pt x="1987880" y="135854"/>
                </a:cubicBezTo>
                <a:cubicBezTo>
                  <a:pt x="1981117" y="131990"/>
                  <a:pt x="1973585" y="129532"/>
                  <a:pt x="1966980" y="125404"/>
                </a:cubicBezTo>
                <a:cubicBezTo>
                  <a:pt x="1957514" y="119488"/>
                  <a:pt x="1941457" y="104804"/>
                  <a:pt x="1930404" y="99278"/>
                </a:cubicBezTo>
                <a:cubicBezTo>
                  <a:pt x="1925478" y="96815"/>
                  <a:pt x="1919953" y="95795"/>
                  <a:pt x="1914728" y="94053"/>
                </a:cubicBezTo>
                <a:cubicBezTo>
                  <a:pt x="1889888" y="77493"/>
                  <a:pt x="1905010" y="85588"/>
                  <a:pt x="1867702" y="73152"/>
                </a:cubicBezTo>
                <a:cubicBezTo>
                  <a:pt x="1850017" y="67257"/>
                  <a:pt x="1833715" y="61391"/>
                  <a:pt x="1815451" y="57477"/>
                </a:cubicBezTo>
                <a:cubicBezTo>
                  <a:pt x="1798083" y="53755"/>
                  <a:pt x="1780616" y="50510"/>
                  <a:pt x="1763199" y="47027"/>
                </a:cubicBezTo>
                <a:lnTo>
                  <a:pt x="1737074" y="41802"/>
                </a:lnTo>
                <a:cubicBezTo>
                  <a:pt x="1728365" y="40060"/>
                  <a:pt x="1719775" y="37557"/>
                  <a:pt x="1710948" y="36576"/>
                </a:cubicBezTo>
                <a:cubicBezTo>
                  <a:pt x="1695273" y="34834"/>
                  <a:pt x="1679656" y="32436"/>
                  <a:pt x="1663922" y="31351"/>
                </a:cubicBezTo>
                <a:cubicBezTo>
                  <a:pt x="1629127" y="28951"/>
                  <a:pt x="1594212" y="28553"/>
                  <a:pt x="1559419" y="26126"/>
                </a:cubicBezTo>
                <a:cubicBezTo>
                  <a:pt x="1377013" y="13400"/>
                  <a:pt x="1497449" y="20473"/>
                  <a:pt x="1392214" y="10451"/>
                </a:cubicBezTo>
                <a:cubicBezTo>
                  <a:pt x="1320409" y="3613"/>
                  <a:pt x="1307798" y="4140"/>
                  <a:pt x="1225010" y="0"/>
                </a:cubicBezTo>
                <a:lnTo>
                  <a:pt x="995103" y="5226"/>
                </a:lnTo>
                <a:cubicBezTo>
                  <a:pt x="982797" y="5709"/>
                  <a:pt x="970775" y="9162"/>
                  <a:pt x="958527" y="10451"/>
                </a:cubicBezTo>
                <a:cubicBezTo>
                  <a:pt x="937669" y="12646"/>
                  <a:pt x="916671" y="13360"/>
                  <a:pt x="895826" y="15676"/>
                </a:cubicBezTo>
                <a:cubicBezTo>
                  <a:pt x="885296" y="16846"/>
                  <a:pt x="874952" y="19329"/>
                  <a:pt x="864475" y="20901"/>
                </a:cubicBezTo>
                <a:cubicBezTo>
                  <a:pt x="817364" y="27967"/>
                  <a:pt x="802917" y="28193"/>
                  <a:pt x="765197" y="36576"/>
                </a:cubicBezTo>
                <a:cubicBezTo>
                  <a:pt x="728446" y="44743"/>
                  <a:pt x="759167" y="38300"/>
                  <a:pt x="728621" y="47027"/>
                </a:cubicBezTo>
                <a:cubicBezTo>
                  <a:pt x="706325" y="53397"/>
                  <a:pt x="705833" y="52091"/>
                  <a:pt x="681595" y="57477"/>
                </a:cubicBezTo>
                <a:cubicBezTo>
                  <a:pt x="644434" y="65735"/>
                  <a:pt x="676602" y="60838"/>
                  <a:pt x="629343" y="67927"/>
                </a:cubicBezTo>
                <a:cubicBezTo>
                  <a:pt x="604984" y="71581"/>
                  <a:pt x="580672" y="75658"/>
                  <a:pt x="556191" y="78378"/>
                </a:cubicBezTo>
                <a:cubicBezTo>
                  <a:pt x="527589" y="81556"/>
                  <a:pt x="484001" y="85024"/>
                  <a:pt x="456914" y="94053"/>
                </a:cubicBezTo>
                <a:lnTo>
                  <a:pt x="425563" y="104503"/>
                </a:lnTo>
                <a:lnTo>
                  <a:pt x="394212" y="114954"/>
                </a:lnTo>
                <a:cubicBezTo>
                  <a:pt x="388987" y="116696"/>
                  <a:pt x="384025" y="119722"/>
                  <a:pt x="378536" y="120179"/>
                </a:cubicBezTo>
                <a:cubicBezTo>
                  <a:pt x="314099" y="125549"/>
                  <a:pt x="361120" y="141079"/>
                  <a:pt x="347186" y="14107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0219D5C0-3BF1-F9E2-0E9B-CB89A738AFC7}"/>
              </a:ext>
            </a:extLst>
          </p:cNvPr>
          <p:cNvSpPr/>
          <p:nvPr/>
        </p:nvSpPr>
        <p:spPr>
          <a:xfrm>
            <a:off x="3650952" y="4305300"/>
            <a:ext cx="3969048" cy="1348327"/>
          </a:xfrm>
          <a:custGeom>
            <a:avLst/>
            <a:gdLst>
              <a:gd name="connsiteX0" fmla="*/ 347186 w 2228237"/>
              <a:gd name="connsiteY0" fmla="*/ 141079 h 718488"/>
              <a:gd name="connsiteX1" fmla="*/ 294934 w 2228237"/>
              <a:gd name="connsiteY1" fmla="*/ 120179 h 718488"/>
              <a:gd name="connsiteX2" fmla="*/ 227007 w 2228237"/>
              <a:gd name="connsiteY2" fmla="*/ 109728 h 718488"/>
              <a:gd name="connsiteX3" fmla="*/ 112054 w 2228237"/>
              <a:gd name="connsiteY3" fmla="*/ 120179 h 718488"/>
              <a:gd name="connsiteX4" fmla="*/ 80703 w 2228237"/>
              <a:gd name="connsiteY4" fmla="*/ 130629 h 718488"/>
              <a:gd name="connsiteX5" fmla="*/ 65028 w 2228237"/>
              <a:gd name="connsiteY5" fmla="*/ 141079 h 718488"/>
              <a:gd name="connsiteX6" fmla="*/ 44127 w 2228237"/>
              <a:gd name="connsiteY6" fmla="*/ 167205 h 718488"/>
              <a:gd name="connsiteX7" fmla="*/ 38902 w 2228237"/>
              <a:gd name="connsiteY7" fmla="*/ 182880 h 718488"/>
              <a:gd name="connsiteX8" fmla="*/ 28452 w 2228237"/>
              <a:gd name="connsiteY8" fmla="*/ 193331 h 718488"/>
              <a:gd name="connsiteX9" fmla="*/ 23227 w 2228237"/>
              <a:gd name="connsiteY9" fmla="*/ 214231 h 718488"/>
              <a:gd name="connsiteX10" fmla="*/ 12776 w 2228237"/>
              <a:gd name="connsiteY10" fmla="*/ 229907 h 718488"/>
              <a:gd name="connsiteX11" fmla="*/ 7551 w 2228237"/>
              <a:gd name="connsiteY11" fmla="*/ 245582 h 718488"/>
              <a:gd name="connsiteX12" fmla="*/ 7551 w 2228237"/>
              <a:gd name="connsiteY12" fmla="*/ 365760 h 718488"/>
              <a:gd name="connsiteX13" fmla="*/ 12776 w 2228237"/>
              <a:gd name="connsiteY13" fmla="*/ 381436 h 718488"/>
              <a:gd name="connsiteX14" fmla="*/ 23227 w 2228237"/>
              <a:gd name="connsiteY14" fmla="*/ 397111 h 718488"/>
              <a:gd name="connsiteX15" fmla="*/ 33677 w 2228237"/>
              <a:gd name="connsiteY15" fmla="*/ 428462 h 718488"/>
              <a:gd name="connsiteX16" fmla="*/ 38902 w 2228237"/>
              <a:gd name="connsiteY16" fmla="*/ 444138 h 718488"/>
              <a:gd name="connsiteX17" fmla="*/ 70253 w 2228237"/>
              <a:gd name="connsiteY17" fmla="*/ 491164 h 718488"/>
              <a:gd name="connsiteX18" fmla="*/ 80703 w 2228237"/>
              <a:gd name="connsiteY18" fmla="*/ 506839 h 718488"/>
              <a:gd name="connsiteX19" fmla="*/ 106829 w 2228237"/>
              <a:gd name="connsiteY19" fmla="*/ 532965 h 718488"/>
              <a:gd name="connsiteX20" fmla="*/ 122504 w 2228237"/>
              <a:gd name="connsiteY20" fmla="*/ 548640 h 718488"/>
              <a:gd name="connsiteX21" fmla="*/ 138180 w 2228237"/>
              <a:gd name="connsiteY21" fmla="*/ 553866 h 718488"/>
              <a:gd name="connsiteX22" fmla="*/ 185206 w 2228237"/>
              <a:gd name="connsiteY22" fmla="*/ 579991 h 718488"/>
              <a:gd name="connsiteX23" fmla="*/ 195656 w 2228237"/>
              <a:gd name="connsiteY23" fmla="*/ 590442 h 718488"/>
              <a:gd name="connsiteX24" fmla="*/ 227007 w 2228237"/>
              <a:gd name="connsiteY24" fmla="*/ 600892 h 718488"/>
              <a:gd name="connsiteX25" fmla="*/ 242683 w 2228237"/>
              <a:gd name="connsiteY25" fmla="*/ 606117 h 718488"/>
              <a:gd name="connsiteX26" fmla="*/ 263583 w 2228237"/>
              <a:gd name="connsiteY26" fmla="*/ 616567 h 718488"/>
              <a:gd name="connsiteX27" fmla="*/ 279259 w 2228237"/>
              <a:gd name="connsiteY27" fmla="*/ 621792 h 718488"/>
              <a:gd name="connsiteX28" fmla="*/ 321060 w 2228237"/>
              <a:gd name="connsiteY28" fmla="*/ 632243 h 718488"/>
              <a:gd name="connsiteX29" fmla="*/ 347186 w 2228237"/>
              <a:gd name="connsiteY29" fmla="*/ 637468 h 718488"/>
              <a:gd name="connsiteX30" fmla="*/ 362861 w 2228237"/>
              <a:gd name="connsiteY30" fmla="*/ 642693 h 718488"/>
              <a:gd name="connsiteX31" fmla="*/ 404662 w 2228237"/>
              <a:gd name="connsiteY31" fmla="*/ 647918 h 718488"/>
              <a:gd name="connsiteX32" fmla="*/ 535291 w 2228237"/>
              <a:gd name="connsiteY32" fmla="*/ 658368 h 718488"/>
              <a:gd name="connsiteX33" fmla="*/ 577092 w 2228237"/>
              <a:gd name="connsiteY33" fmla="*/ 663594 h 718488"/>
              <a:gd name="connsiteX34" fmla="*/ 629343 w 2228237"/>
              <a:gd name="connsiteY34" fmla="*/ 674044 h 718488"/>
              <a:gd name="connsiteX35" fmla="*/ 650244 w 2228237"/>
              <a:gd name="connsiteY35" fmla="*/ 679269 h 718488"/>
              <a:gd name="connsiteX36" fmla="*/ 676370 w 2228237"/>
              <a:gd name="connsiteY36" fmla="*/ 684494 h 718488"/>
              <a:gd name="connsiteX37" fmla="*/ 697270 w 2228237"/>
              <a:gd name="connsiteY37" fmla="*/ 689719 h 718488"/>
              <a:gd name="connsiteX38" fmla="*/ 759972 w 2228237"/>
              <a:gd name="connsiteY38" fmla="*/ 700170 h 718488"/>
              <a:gd name="connsiteX39" fmla="*/ 1209334 w 2228237"/>
              <a:gd name="connsiteY39" fmla="*/ 705395 h 718488"/>
              <a:gd name="connsiteX40" fmla="*/ 1595995 w 2228237"/>
              <a:gd name="connsiteY40" fmla="*/ 710620 h 718488"/>
              <a:gd name="connsiteX41" fmla="*/ 1904278 w 2228237"/>
              <a:gd name="connsiteY41" fmla="*/ 710620 h 718488"/>
              <a:gd name="connsiteX42" fmla="*/ 1935629 w 2228237"/>
              <a:gd name="connsiteY42" fmla="*/ 700170 h 718488"/>
              <a:gd name="connsiteX43" fmla="*/ 1956530 w 2228237"/>
              <a:gd name="connsiteY43" fmla="*/ 694944 h 718488"/>
              <a:gd name="connsiteX44" fmla="*/ 1998331 w 2228237"/>
              <a:gd name="connsiteY44" fmla="*/ 674044 h 718488"/>
              <a:gd name="connsiteX45" fmla="*/ 2040132 w 2228237"/>
              <a:gd name="connsiteY45" fmla="*/ 663594 h 718488"/>
              <a:gd name="connsiteX46" fmla="*/ 2087158 w 2228237"/>
              <a:gd name="connsiteY46" fmla="*/ 647918 h 718488"/>
              <a:gd name="connsiteX47" fmla="*/ 2118509 w 2228237"/>
              <a:gd name="connsiteY47" fmla="*/ 637468 h 718488"/>
              <a:gd name="connsiteX48" fmla="*/ 2134184 w 2228237"/>
              <a:gd name="connsiteY48" fmla="*/ 627018 h 718488"/>
              <a:gd name="connsiteX49" fmla="*/ 2155085 w 2228237"/>
              <a:gd name="connsiteY49" fmla="*/ 621792 h 718488"/>
              <a:gd name="connsiteX50" fmla="*/ 2170760 w 2228237"/>
              <a:gd name="connsiteY50" fmla="*/ 616567 h 718488"/>
              <a:gd name="connsiteX51" fmla="*/ 2196886 w 2228237"/>
              <a:gd name="connsiteY51" fmla="*/ 595667 h 718488"/>
              <a:gd name="connsiteX52" fmla="*/ 2228237 w 2228237"/>
              <a:gd name="connsiteY52" fmla="*/ 559091 h 718488"/>
              <a:gd name="connsiteX53" fmla="*/ 2223012 w 2228237"/>
              <a:gd name="connsiteY53" fmla="*/ 465038 h 718488"/>
              <a:gd name="connsiteX54" fmla="*/ 2207336 w 2228237"/>
              <a:gd name="connsiteY54" fmla="*/ 407562 h 718488"/>
              <a:gd name="connsiteX55" fmla="*/ 2186436 w 2228237"/>
              <a:gd name="connsiteY55" fmla="*/ 344860 h 718488"/>
              <a:gd name="connsiteX56" fmla="*/ 2170760 w 2228237"/>
              <a:gd name="connsiteY56" fmla="*/ 318734 h 718488"/>
              <a:gd name="connsiteX57" fmla="*/ 2160310 w 2228237"/>
              <a:gd name="connsiteY57" fmla="*/ 297834 h 718488"/>
              <a:gd name="connsiteX58" fmla="*/ 2149860 w 2228237"/>
              <a:gd name="connsiteY58" fmla="*/ 287383 h 718488"/>
              <a:gd name="connsiteX59" fmla="*/ 2128959 w 2228237"/>
              <a:gd name="connsiteY59" fmla="*/ 261258 h 718488"/>
              <a:gd name="connsiteX60" fmla="*/ 2071483 w 2228237"/>
              <a:gd name="connsiteY60" fmla="*/ 198556 h 718488"/>
              <a:gd name="connsiteX61" fmla="*/ 2061032 w 2228237"/>
              <a:gd name="connsiteY61" fmla="*/ 188106 h 718488"/>
              <a:gd name="connsiteX62" fmla="*/ 2024456 w 2228237"/>
              <a:gd name="connsiteY62" fmla="*/ 161980 h 718488"/>
              <a:gd name="connsiteX63" fmla="*/ 1987880 w 2228237"/>
              <a:gd name="connsiteY63" fmla="*/ 135854 h 718488"/>
              <a:gd name="connsiteX64" fmla="*/ 1966980 w 2228237"/>
              <a:gd name="connsiteY64" fmla="*/ 125404 h 718488"/>
              <a:gd name="connsiteX65" fmla="*/ 1930404 w 2228237"/>
              <a:gd name="connsiteY65" fmla="*/ 99278 h 718488"/>
              <a:gd name="connsiteX66" fmla="*/ 1914728 w 2228237"/>
              <a:gd name="connsiteY66" fmla="*/ 94053 h 718488"/>
              <a:gd name="connsiteX67" fmla="*/ 1867702 w 2228237"/>
              <a:gd name="connsiteY67" fmla="*/ 73152 h 718488"/>
              <a:gd name="connsiteX68" fmla="*/ 1815451 w 2228237"/>
              <a:gd name="connsiteY68" fmla="*/ 57477 h 718488"/>
              <a:gd name="connsiteX69" fmla="*/ 1763199 w 2228237"/>
              <a:gd name="connsiteY69" fmla="*/ 47027 h 718488"/>
              <a:gd name="connsiteX70" fmla="*/ 1737074 w 2228237"/>
              <a:gd name="connsiteY70" fmla="*/ 41802 h 718488"/>
              <a:gd name="connsiteX71" fmla="*/ 1710948 w 2228237"/>
              <a:gd name="connsiteY71" fmla="*/ 36576 h 718488"/>
              <a:gd name="connsiteX72" fmla="*/ 1663922 w 2228237"/>
              <a:gd name="connsiteY72" fmla="*/ 31351 h 718488"/>
              <a:gd name="connsiteX73" fmla="*/ 1559419 w 2228237"/>
              <a:gd name="connsiteY73" fmla="*/ 26126 h 718488"/>
              <a:gd name="connsiteX74" fmla="*/ 1392214 w 2228237"/>
              <a:gd name="connsiteY74" fmla="*/ 10451 h 718488"/>
              <a:gd name="connsiteX75" fmla="*/ 1225010 w 2228237"/>
              <a:gd name="connsiteY75" fmla="*/ 0 h 718488"/>
              <a:gd name="connsiteX76" fmla="*/ 995103 w 2228237"/>
              <a:gd name="connsiteY76" fmla="*/ 5226 h 718488"/>
              <a:gd name="connsiteX77" fmla="*/ 958527 w 2228237"/>
              <a:gd name="connsiteY77" fmla="*/ 10451 h 718488"/>
              <a:gd name="connsiteX78" fmla="*/ 895826 w 2228237"/>
              <a:gd name="connsiteY78" fmla="*/ 15676 h 718488"/>
              <a:gd name="connsiteX79" fmla="*/ 864475 w 2228237"/>
              <a:gd name="connsiteY79" fmla="*/ 20901 h 718488"/>
              <a:gd name="connsiteX80" fmla="*/ 765197 w 2228237"/>
              <a:gd name="connsiteY80" fmla="*/ 36576 h 718488"/>
              <a:gd name="connsiteX81" fmla="*/ 728621 w 2228237"/>
              <a:gd name="connsiteY81" fmla="*/ 47027 h 718488"/>
              <a:gd name="connsiteX82" fmla="*/ 681595 w 2228237"/>
              <a:gd name="connsiteY82" fmla="*/ 57477 h 718488"/>
              <a:gd name="connsiteX83" fmla="*/ 629343 w 2228237"/>
              <a:gd name="connsiteY83" fmla="*/ 67927 h 718488"/>
              <a:gd name="connsiteX84" fmla="*/ 556191 w 2228237"/>
              <a:gd name="connsiteY84" fmla="*/ 78378 h 718488"/>
              <a:gd name="connsiteX85" fmla="*/ 456914 w 2228237"/>
              <a:gd name="connsiteY85" fmla="*/ 94053 h 718488"/>
              <a:gd name="connsiteX86" fmla="*/ 425563 w 2228237"/>
              <a:gd name="connsiteY86" fmla="*/ 104503 h 718488"/>
              <a:gd name="connsiteX87" fmla="*/ 394212 w 2228237"/>
              <a:gd name="connsiteY87" fmla="*/ 114954 h 718488"/>
              <a:gd name="connsiteX88" fmla="*/ 378536 w 2228237"/>
              <a:gd name="connsiteY88" fmla="*/ 120179 h 718488"/>
              <a:gd name="connsiteX89" fmla="*/ 347186 w 2228237"/>
              <a:gd name="connsiteY89" fmla="*/ 141079 h 71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28237" h="718488">
                <a:moveTo>
                  <a:pt x="347186" y="141079"/>
                </a:moveTo>
                <a:cubicBezTo>
                  <a:pt x="333252" y="141079"/>
                  <a:pt x="310007" y="123947"/>
                  <a:pt x="294934" y="120179"/>
                </a:cubicBezTo>
                <a:cubicBezTo>
                  <a:pt x="271000" y="114196"/>
                  <a:pt x="252384" y="112901"/>
                  <a:pt x="227007" y="109728"/>
                </a:cubicBezTo>
                <a:cubicBezTo>
                  <a:pt x="207527" y="111027"/>
                  <a:pt x="141068" y="113484"/>
                  <a:pt x="112054" y="120179"/>
                </a:cubicBezTo>
                <a:cubicBezTo>
                  <a:pt x="101320" y="122656"/>
                  <a:pt x="80703" y="130629"/>
                  <a:pt x="80703" y="130629"/>
                </a:cubicBezTo>
                <a:cubicBezTo>
                  <a:pt x="75478" y="134112"/>
                  <a:pt x="69932" y="137156"/>
                  <a:pt x="65028" y="141079"/>
                </a:cubicBezTo>
                <a:cubicBezTo>
                  <a:pt x="54394" y="149586"/>
                  <a:pt x="51885" y="155570"/>
                  <a:pt x="44127" y="167205"/>
                </a:cubicBezTo>
                <a:cubicBezTo>
                  <a:pt x="42385" y="172430"/>
                  <a:pt x="41736" y="178157"/>
                  <a:pt x="38902" y="182880"/>
                </a:cubicBezTo>
                <a:cubicBezTo>
                  <a:pt x="36367" y="187104"/>
                  <a:pt x="30655" y="188925"/>
                  <a:pt x="28452" y="193331"/>
                </a:cubicBezTo>
                <a:cubicBezTo>
                  <a:pt x="25241" y="199754"/>
                  <a:pt x="26056" y="207631"/>
                  <a:pt x="23227" y="214231"/>
                </a:cubicBezTo>
                <a:cubicBezTo>
                  <a:pt x="20753" y="220003"/>
                  <a:pt x="16260" y="224682"/>
                  <a:pt x="12776" y="229907"/>
                </a:cubicBezTo>
                <a:cubicBezTo>
                  <a:pt x="11034" y="235132"/>
                  <a:pt x="9064" y="240286"/>
                  <a:pt x="7551" y="245582"/>
                </a:cubicBezTo>
                <a:cubicBezTo>
                  <a:pt x="-5498" y="291256"/>
                  <a:pt x="968" y="293347"/>
                  <a:pt x="7551" y="365760"/>
                </a:cubicBezTo>
                <a:cubicBezTo>
                  <a:pt x="8050" y="371245"/>
                  <a:pt x="10313" y="376510"/>
                  <a:pt x="12776" y="381436"/>
                </a:cubicBezTo>
                <a:cubicBezTo>
                  <a:pt x="15585" y="387053"/>
                  <a:pt x="19743" y="391886"/>
                  <a:pt x="23227" y="397111"/>
                </a:cubicBezTo>
                <a:lnTo>
                  <a:pt x="33677" y="428462"/>
                </a:lnTo>
                <a:cubicBezTo>
                  <a:pt x="35419" y="433687"/>
                  <a:pt x="35847" y="439555"/>
                  <a:pt x="38902" y="444138"/>
                </a:cubicBezTo>
                <a:lnTo>
                  <a:pt x="70253" y="491164"/>
                </a:lnTo>
                <a:cubicBezTo>
                  <a:pt x="73736" y="496389"/>
                  <a:pt x="76263" y="502399"/>
                  <a:pt x="80703" y="506839"/>
                </a:cubicBezTo>
                <a:lnTo>
                  <a:pt x="106829" y="532965"/>
                </a:lnTo>
                <a:cubicBezTo>
                  <a:pt x="112054" y="538190"/>
                  <a:pt x="115494" y="546303"/>
                  <a:pt x="122504" y="548640"/>
                </a:cubicBezTo>
                <a:cubicBezTo>
                  <a:pt x="127729" y="550382"/>
                  <a:pt x="133365" y="551191"/>
                  <a:pt x="138180" y="553866"/>
                </a:cubicBezTo>
                <a:cubicBezTo>
                  <a:pt x="192078" y="583809"/>
                  <a:pt x="149738" y="568168"/>
                  <a:pt x="185206" y="579991"/>
                </a:cubicBezTo>
                <a:cubicBezTo>
                  <a:pt x="188689" y="583475"/>
                  <a:pt x="191250" y="588239"/>
                  <a:pt x="195656" y="590442"/>
                </a:cubicBezTo>
                <a:cubicBezTo>
                  <a:pt x="205509" y="595368"/>
                  <a:pt x="216557" y="597409"/>
                  <a:pt x="227007" y="600892"/>
                </a:cubicBezTo>
                <a:cubicBezTo>
                  <a:pt x="232232" y="602634"/>
                  <a:pt x="237757" y="603654"/>
                  <a:pt x="242683" y="606117"/>
                </a:cubicBezTo>
                <a:cubicBezTo>
                  <a:pt x="249650" y="609600"/>
                  <a:pt x="256424" y="613499"/>
                  <a:pt x="263583" y="616567"/>
                </a:cubicBezTo>
                <a:cubicBezTo>
                  <a:pt x="268646" y="618737"/>
                  <a:pt x="273945" y="620343"/>
                  <a:pt x="279259" y="621792"/>
                </a:cubicBezTo>
                <a:cubicBezTo>
                  <a:pt x="293115" y="625571"/>
                  <a:pt x="306976" y="629426"/>
                  <a:pt x="321060" y="632243"/>
                </a:cubicBezTo>
                <a:cubicBezTo>
                  <a:pt x="329769" y="633985"/>
                  <a:pt x="338570" y="635314"/>
                  <a:pt x="347186" y="637468"/>
                </a:cubicBezTo>
                <a:cubicBezTo>
                  <a:pt x="352529" y="638804"/>
                  <a:pt x="357442" y="641708"/>
                  <a:pt x="362861" y="642693"/>
                </a:cubicBezTo>
                <a:cubicBezTo>
                  <a:pt x="376677" y="645205"/>
                  <a:pt x="390678" y="646647"/>
                  <a:pt x="404662" y="647918"/>
                </a:cubicBezTo>
                <a:cubicBezTo>
                  <a:pt x="448165" y="651873"/>
                  <a:pt x="491946" y="652949"/>
                  <a:pt x="535291" y="658368"/>
                </a:cubicBezTo>
                <a:lnTo>
                  <a:pt x="577092" y="663594"/>
                </a:lnTo>
                <a:cubicBezTo>
                  <a:pt x="609283" y="674324"/>
                  <a:pt x="576509" y="664438"/>
                  <a:pt x="629343" y="674044"/>
                </a:cubicBezTo>
                <a:cubicBezTo>
                  <a:pt x="636409" y="675329"/>
                  <a:pt x="643234" y="677711"/>
                  <a:pt x="650244" y="679269"/>
                </a:cubicBezTo>
                <a:cubicBezTo>
                  <a:pt x="658914" y="681196"/>
                  <a:pt x="667700" y="682567"/>
                  <a:pt x="676370" y="684494"/>
                </a:cubicBezTo>
                <a:cubicBezTo>
                  <a:pt x="683380" y="686052"/>
                  <a:pt x="690212" y="688396"/>
                  <a:pt x="697270" y="689719"/>
                </a:cubicBezTo>
                <a:cubicBezTo>
                  <a:pt x="718096" y="693624"/>
                  <a:pt x="738784" y="699924"/>
                  <a:pt x="759972" y="700170"/>
                </a:cubicBezTo>
                <a:lnTo>
                  <a:pt x="1209334" y="705395"/>
                </a:lnTo>
                <a:lnTo>
                  <a:pt x="1595995" y="710620"/>
                </a:lnTo>
                <a:cubicBezTo>
                  <a:pt x="1723914" y="720460"/>
                  <a:pt x="1711476" y="721743"/>
                  <a:pt x="1904278" y="710620"/>
                </a:cubicBezTo>
                <a:cubicBezTo>
                  <a:pt x="1915275" y="709986"/>
                  <a:pt x="1924942" y="702842"/>
                  <a:pt x="1935629" y="700170"/>
                </a:cubicBezTo>
                <a:cubicBezTo>
                  <a:pt x="1942596" y="698428"/>
                  <a:pt x="1949901" y="697706"/>
                  <a:pt x="1956530" y="694944"/>
                </a:cubicBezTo>
                <a:cubicBezTo>
                  <a:pt x="1970910" y="688952"/>
                  <a:pt x="1983218" y="677822"/>
                  <a:pt x="1998331" y="674044"/>
                </a:cubicBezTo>
                <a:cubicBezTo>
                  <a:pt x="2012265" y="670561"/>
                  <a:pt x="2026507" y="668136"/>
                  <a:pt x="2040132" y="663594"/>
                </a:cubicBezTo>
                <a:lnTo>
                  <a:pt x="2087158" y="647918"/>
                </a:lnTo>
                <a:cubicBezTo>
                  <a:pt x="2087159" y="647918"/>
                  <a:pt x="2118508" y="637469"/>
                  <a:pt x="2118509" y="637468"/>
                </a:cubicBezTo>
                <a:cubicBezTo>
                  <a:pt x="2123734" y="633985"/>
                  <a:pt x="2128412" y="629492"/>
                  <a:pt x="2134184" y="627018"/>
                </a:cubicBezTo>
                <a:cubicBezTo>
                  <a:pt x="2140785" y="624189"/>
                  <a:pt x="2148180" y="623765"/>
                  <a:pt x="2155085" y="621792"/>
                </a:cubicBezTo>
                <a:cubicBezTo>
                  <a:pt x="2160381" y="620279"/>
                  <a:pt x="2165535" y="618309"/>
                  <a:pt x="2170760" y="616567"/>
                </a:cubicBezTo>
                <a:cubicBezTo>
                  <a:pt x="2206350" y="580980"/>
                  <a:pt x="2150728" y="635231"/>
                  <a:pt x="2196886" y="595667"/>
                </a:cubicBezTo>
                <a:cubicBezTo>
                  <a:pt x="2216596" y="578773"/>
                  <a:pt x="2215911" y="577580"/>
                  <a:pt x="2228237" y="559091"/>
                </a:cubicBezTo>
                <a:cubicBezTo>
                  <a:pt x="2226495" y="527740"/>
                  <a:pt x="2226611" y="496230"/>
                  <a:pt x="2223012" y="465038"/>
                </a:cubicBezTo>
                <a:cubicBezTo>
                  <a:pt x="2218827" y="428769"/>
                  <a:pt x="2214190" y="432692"/>
                  <a:pt x="2207336" y="407562"/>
                </a:cubicBezTo>
                <a:cubicBezTo>
                  <a:pt x="2184128" y="322469"/>
                  <a:pt x="2209203" y="397986"/>
                  <a:pt x="2186436" y="344860"/>
                </a:cubicBezTo>
                <a:cubicBezTo>
                  <a:pt x="2176262" y="321119"/>
                  <a:pt x="2188139" y="336112"/>
                  <a:pt x="2170760" y="318734"/>
                </a:cubicBezTo>
                <a:cubicBezTo>
                  <a:pt x="2167277" y="311767"/>
                  <a:pt x="2164630" y="304315"/>
                  <a:pt x="2160310" y="297834"/>
                </a:cubicBezTo>
                <a:cubicBezTo>
                  <a:pt x="2157577" y="293735"/>
                  <a:pt x="2152395" y="291607"/>
                  <a:pt x="2149860" y="287383"/>
                </a:cubicBezTo>
                <a:cubicBezTo>
                  <a:pt x="2133036" y="259342"/>
                  <a:pt x="2160179" y="282070"/>
                  <a:pt x="2128959" y="261258"/>
                </a:cubicBezTo>
                <a:cubicBezTo>
                  <a:pt x="2106213" y="227137"/>
                  <a:pt x="2122948" y="250020"/>
                  <a:pt x="2071483" y="198556"/>
                </a:cubicBezTo>
                <a:cubicBezTo>
                  <a:pt x="2067999" y="195073"/>
                  <a:pt x="2064973" y="191062"/>
                  <a:pt x="2061032" y="188106"/>
                </a:cubicBezTo>
                <a:cubicBezTo>
                  <a:pt x="1992729" y="136875"/>
                  <a:pt x="2077939" y="200182"/>
                  <a:pt x="2024456" y="161980"/>
                </a:cubicBezTo>
                <a:cubicBezTo>
                  <a:pt x="2013227" y="153959"/>
                  <a:pt x="2000206" y="142897"/>
                  <a:pt x="1987880" y="135854"/>
                </a:cubicBezTo>
                <a:cubicBezTo>
                  <a:pt x="1981117" y="131990"/>
                  <a:pt x="1973585" y="129532"/>
                  <a:pt x="1966980" y="125404"/>
                </a:cubicBezTo>
                <a:cubicBezTo>
                  <a:pt x="1957514" y="119488"/>
                  <a:pt x="1941457" y="104804"/>
                  <a:pt x="1930404" y="99278"/>
                </a:cubicBezTo>
                <a:cubicBezTo>
                  <a:pt x="1925478" y="96815"/>
                  <a:pt x="1919953" y="95795"/>
                  <a:pt x="1914728" y="94053"/>
                </a:cubicBezTo>
                <a:cubicBezTo>
                  <a:pt x="1889888" y="77493"/>
                  <a:pt x="1905010" y="85588"/>
                  <a:pt x="1867702" y="73152"/>
                </a:cubicBezTo>
                <a:cubicBezTo>
                  <a:pt x="1850017" y="67257"/>
                  <a:pt x="1833715" y="61391"/>
                  <a:pt x="1815451" y="57477"/>
                </a:cubicBezTo>
                <a:cubicBezTo>
                  <a:pt x="1798083" y="53755"/>
                  <a:pt x="1780616" y="50510"/>
                  <a:pt x="1763199" y="47027"/>
                </a:cubicBezTo>
                <a:lnTo>
                  <a:pt x="1737074" y="41802"/>
                </a:lnTo>
                <a:cubicBezTo>
                  <a:pt x="1728365" y="40060"/>
                  <a:pt x="1719775" y="37557"/>
                  <a:pt x="1710948" y="36576"/>
                </a:cubicBezTo>
                <a:cubicBezTo>
                  <a:pt x="1695273" y="34834"/>
                  <a:pt x="1679656" y="32436"/>
                  <a:pt x="1663922" y="31351"/>
                </a:cubicBezTo>
                <a:cubicBezTo>
                  <a:pt x="1629127" y="28951"/>
                  <a:pt x="1594212" y="28553"/>
                  <a:pt x="1559419" y="26126"/>
                </a:cubicBezTo>
                <a:cubicBezTo>
                  <a:pt x="1377013" y="13400"/>
                  <a:pt x="1497449" y="20473"/>
                  <a:pt x="1392214" y="10451"/>
                </a:cubicBezTo>
                <a:cubicBezTo>
                  <a:pt x="1320409" y="3613"/>
                  <a:pt x="1307798" y="4140"/>
                  <a:pt x="1225010" y="0"/>
                </a:cubicBezTo>
                <a:lnTo>
                  <a:pt x="995103" y="5226"/>
                </a:lnTo>
                <a:cubicBezTo>
                  <a:pt x="982797" y="5709"/>
                  <a:pt x="970775" y="9162"/>
                  <a:pt x="958527" y="10451"/>
                </a:cubicBezTo>
                <a:cubicBezTo>
                  <a:pt x="937669" y="12646"/>
                  <a:pt x="916671" y="13360"/>
                  <a:pt x="895826" y="15676"/>
                </a:cubicBezTo>
                <a:cubicBezTo>
                  <a:pt x="885296" y="16846"/>
                  <a:pt x="874952" y="19329"/>
                  <a:pt x="864475" y="20901"/>
                </a:cubicBezTo>
                <a:cubicBezTo>
                  <a:pt x="817364" y="27967"/>
                  <a:pt x="802917" y="28193"/>
                  <a:pt x="765197" y="36576"/>
                </a:cubicBezTo>
                <a:cubicBezTo>
                  <a:pt x="728446" y="44743"/>
                  <a:pt x="759167" y="38300"/>
                  <a:pt x="728621" y="47027"/>
                </a:cubicBezTo>
                <a:cubicBezTo>
                  <a:pt x="706325" y="53397"/>
                  <a:pt x="705833" y="52091"/>
                  <a:pt x="681595" y="57477"/>
                </a:cubicBezTo>
                <a:cubicBezTo>
                  <a:pt x="644434" y="65735"/>
                  <a:pt x="676602" y="60838"/>
                  <a:pt x="629343" y="67927"/>
                </a:cubicBezTo>
                <a:cubicBezTo>
                  <a:pt x="604984" y="71581"/>
                  <a:pt x="580672" y="75658"/>
                  <a:pt x="556191" y="78378"/>
                </a:cubicBezTo>
                <a:cubicBezTo>
                  <a:pt x="527589" y="81556"/>
                  <a:pt x="484001" y="85024"/>
                  <a:pt x="456914" y="94053"/>
                </a:cubicBezTo>
                <a:lnTo>
                  <a:pt x="425563" y="104503"/>
                </a:lnTo>
                <a:lnTo>
                  <a:pt x="394212" y="114954"/>
                </a:lnTo>
                <a:cubicBezTo>
                  <a:pt x="388987" y="116696"/>
                  <a:pt x="384025" y="119722"/>
                  <a:pt x="378536" y="120179"/>
                </a:cubicBezTo>
                <a:cubicBezTo>
                  <a:pt x="314099" y="125549"/>
                  <a:pt x="361120" y="141079"/>
                  <a:pt x="347186" y="14107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164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309B-537A-AE41-8301-B3A815B83744}"/>
              </a:ext>
            </a:extLst>
          </p:cNvPr>
          <p:cNvSpPr>
            <a:spLocks noGrp="1"/>
          </p:cNvSpPr>
          <p:nvPr>
            <p:ph type="title"/>
          </p:nvPr>
        </p:nvSpPr>
        <p:spPr/>
        <p:txBody>
          <a:bodyPr/>
          <a:lstStyle/>
          <a:p>
            <a:r>
              <a:rPr lang="en-US" dirty="0"/>
              <a:t>Changing </a:t>
            </a:r>
            <a:r>
              <a:rPr lang="en-US" dirty="0" err="1"/>
              <a:t>update_ts</a:t>
            </a:r>
            <a:r>
              <a:rPr lang="en-US" dirty="0"/>
              <a:t> condition</a:t>
            </a:r>
          </a:p>
        </p:txBody>
      </p:sp>
      <p:pic>
        <p:nvPicPr>
          <p:cNvPr id="8" name="Content Placeholder 7" descr="A screenshot of a computer&#10;&#10;Description automatically generated">
            <a:extLst>
              <a:ext uri="{FF2B5EF4-FFF2-40B4-BE49-F238E27FC236}">
                <a16:creationId xmlns:a16="http://schemas.microsoft.com/office/drawing/2014/main" id="{9CEB35BE-8D42-BF6E-C3CC-530D174714A4}"/>
              </a:ext>
            </a:extLst>
          </p:cNvPr>
          <p:cNvPicPr>
            <a:picLocks noGrp="1" noChangeAspect="1"/>
          </p:cNvPicPr>
          <p:nvPr>
            <p:ph idx="1"/>
          </p:nvPr>
        </p:nvPicPr>
        <p:blipFill>
          <a:blip r:embed="rId2"/>
          <a:stretch>
            <a:fillRect/>
          </a:stretch>
        </p:blipFill>
        <p:spPr>
          <a:xfrm>
            <a:off x="1676399" y="1499309"/>
            <a:ext cx="7391399" cy="5191284"/>
          </a:xfrm>
        </p:spPr>
      </p:pic>
      <p:sp>
        <p:nvSpPr>
          <p:cNvPr id="9" name="Freeform 8">
            <a:extLst>
              <a:ext uri="{FF2B5EF4-FFF2-40B4-BE49-F238E27FC236}">
                <a16:creationId xmlns:a16="http://schemas.microsoft.com/office/drawing/2014/main" id="{78C21E77-8D0C-45D0-9DCF-81FFE4D366F6}"/>
              </a:ext>
            </a:extLst>
          </p:cNvPr>
          <p:cNvSpPr/>
          <p:nvPr/>
        </p:nvSpPr>
        <p:spPr>
          <a:xfrm>
            <a:off x="3257550" y="3562349"/>
            <a:ext cx="5810249" cy="1325563"/>
          </a:xfrm>
          <a:custGeom>
            <a:avLst/>
            <a:gdLst>
              <a:gd name="connsiteX0" fmla="*/ 347186 w 2228237"/>
              <a:gd name="connsiteY0" fmla="*/ 141079 h 718488"/>
              <a:gd name="connsiteX1" fmla="*/ 294934 w 2228237"/>
              <a:gd name="connsiteY1" fmla="*/ 120179 h 718488"/>
              <a:gd name="connsiteX2" fmla="*/ 227007 w 2228237"/>
              <a:gd name="connsiteY2" fmla="*/ 109728 h 718488"/>
              <a:gd name="connsiteX3" fmla="*/ 112054 w 2228237"/>
              <a:gd name="connsiteY3" fmla="*/ 120179 h 718488"/>
              <a:gd name="connsiteX4" fmla="*/ 80703 w 2228237"/>
              <a:gd name="connsiteY4" fmla="*/ 130629 h 718488"/>
              <a:gd name="connsiteX5" fmla="*/ 65028 w 2228237"/>
              <a:gd name="connsiteY5" fmla="*/ 141079 h 718488"/>
              <a:gd name="connsiteX6" fmla="*/ 44127 w 2228237"/>
              <a:gd name="connsiteY6" fmla="*/ 167205 h 718488"/>
              <a:gd name="connsiteX7" fmla="*/ 38902 w 2228237"/>
              <a:gd name="connsiteY7" fmla="*/ 182880 h 718488"/>
              <a:gd name="connsiteX8" fmla="*/ 28452 w 2228237"/>
              <a:gd name="connsiteY8" fmla="*/ 193331 h 718488"/>
              <a:gd name="connsiteX9" fmla="*/ 23227 w 2228237"/>
              <a:gd name="connsiteY9" fmla="*/ 214231 h 718488"/>
              <a:gd name="connsiteX10" fmla="*/ 12776 w 2228237"/>
              <a:gd name="connsiteY10" fmla="*/ 229907 h 718488"/>
              <a:gd name="connsiteX11" fmla="*/ 7551 w 2228237"/>
              <a:gd name="connsiteY11" fmla="*/ 245582 h 718488"/>
              <a:gd name="connsiteX12" fmla="*/ 7551 w 2228237"/>
              <a:gd name="connsiteY12" fmla="*/ 365760 h 718488"/>
              <a:gd name="connsiteX13" fmla="*/ 12776 w 2228237"/>
              <a:gd name="connsiteY13" fmla="*/ 381436 h 718488"/>
              <a:gd name="connsiteX14" fmla="*/ 23227 w 2228237"/>
              <a:gd name="connsiteY14" fmla="*/ 397111 h 718488"/>
              <a:gd name="connsiteX15" fmla="*/ 33677 w 2228237"/>
              <a:gd name="connsiteY15" fmla="*/ 428462 h 718488"/>
              <a:gd name="connsiteX16" fmla="*/ 38902 w 2228237"/>
              <a:gd name="connsiteY16" fmla="*/ 444138 h 718488"/>
              <a:gd name="connsiteX17" fmla="*/ 70253 w 2228237"/>
              <a:gd name="connsiteY17" fmla="*/ 491164 h 718488"/>
              <a:gd name="connsiteX18" fmla="*/ 80703 w 2228237"/>
              <a:gd name="connsiteY18" fmla="*/ 506839 h 718488"/>
              <a:gd name="connsiteX19" fmla="*/ 106829 w 2228237"/>
              <a:gd name="connsiteY19" fmla="*/ 532965 h 718488"/>
              <a:gd name="connsiteX20" fmla="*/ 122504 w 2228237"/>
              <a:gd name="connsiteY20" fmla="*/ 548640 h 718488"/>
              <a:gd name="connsiteX21" fmla="*/ 138180 w 2228237"/>
              <a:gd name="connsiteY21" fmla="*/ 553866 h 718488"/>
              <a:gd name="connsiteX22" fmla="*/ 185206 w 2228237"/>
              <a:gd name="connsiteY22" fmla="*/ 579991 h 718488"/>
              <a:gd name="connsiteX23" fmla="*/ 195656 w 2228237"/>
              <a:gd name="connsiteY23" fmla="*/ 590442 h 718488"/>
              <a:gd name="connsiteX24" fmla="*/ 227007 w 2228237"/>
              <a:gd name="connsiteY24" fmla="*/ 600892 h 718488"/>
              <a:gd name="connsiteX25" fmla="*/ 242683 w 2228237"/>
              <a:gd name="connsiteY25" fmla="*/ 606117 h 718488"/>
              <a:gd name="connsiteX26" fmla="*/ 263583 w 2228237"/>
              <a:gd name="connsiteY26" fmla="*/ 616567 h 718488"/>
              <a:gd name="connsiteX27" fmla="*/ 279259 w 2228237"/>
              <a:gd name="connsiteY27" fmla="*/ 621792 h 718488"/>
              <a:gd name="connsiteX28" fmla="*/ 321060 w 2228237"/>
              <a:gd name="connsiteY28" fmla="*/ 632243 h 718488"/>
              <a:gd name="connsiteX29" fmla="*/ 347186 w 2228237"/>
              <a:gd name="connsiteY29" fmla="*/ 637468 h 718488"/>
              <a:gd name="connsiteX30" fmla="*/ 362861 w 2228237"/>
              <a:gd name="connsiteY30" fmla="*/ 642693 h 718488"/>
              <a:gd name="connsiteX31" fmla="*/ 404662 w 2228237"/>
              <a:gd name="connsiteY31" fmla="*/ 647918 h 718488"/>
              <a:gd name="connsiteX32" fmla="*/ 535291 w 2228237"/>
              <a:gd name="connsiteY32" fmla="*/ 658368 h 718488"/>
              <a:gd name="connsiteX33" fmla="*/ 577092 w 2228237"/>
              <a:gd name="connsiteY33" fmla="*/ 663594 h 718488"/>
              <a:gd name="connsiteX34" fmla="*/ 629343 w 2228237"/>
              <a:gd name="connsiteY34" fmla="*/ 674044 h 718488"/>
              <a:gd name="connsiteX35" fmla="*/ 650244 w 2228237"/>
              <a:gd name="connsiteY35" fmla="*/ 679269 h 718488"/>
              <a:gd name="connsiteX36" fmla="*/ 676370 w 2228237"/>
              <a:gd name="connsiteY36" fmla="*/ 684494 h 718488"/>
              <a:gd name="connsiteX37" fmla="*/ 697270 w 2228237"/>
              <a:gd name="connsiteY37" fmla="*/ 689719 h 718488"/>
              <a:gd name="connsiteX38" fmla="*/ 759972 w 2228237"/>
              <a:gd name="connsiteY38" fmla="*/ 700170 h 718488"/>
              <a:gd name="connsiteX39" fmla="*/ 1209334 w 2228237"/>
              <a:gd name="connsiteY39" fmla="*/ 705395 h 718488"/>
              <a:gd name="connsiteX40" fmla="*/ 1595995 w 2228237"/>
              <a:gd name="connsiteY40" fmla="*/ 710620 h 718488"/>
              <a:gd name="connsiteX41" fmla="*/ 1904278 w 2228237"/>
              <a:gd name="connsiteY41" fmla="*/ 710620 h 718488"/>
              <a:gd name="connsiteX42" fmla="*/ 1935629 w 2228237"/>
              <a:gd name="connsiteY42" fmla="*/ 700170 h 718488"/>
              <a:gd name="connsiteX43" fmla="*/ 1956530 w 2228237"/>
              <a:gd name="connsiteY43" fmla="*/ 694944 h 718488"/>
              <a:gd name="connsiteX44" fmla="*/ 1998331 w 2228237"/>
              <a:gd name="connsiteY44" fmla="*/ 674044 h 718488"/>
              <a:gd name="connsiteX45" fmla="*/ 2040132 w 2228237"/>
              <a:gd name="connsiteY45" fmla="*/ 663594 h 718488"/>
              <a:gd name="connsiteX46" fmla="*/ 2087158 w 2228237"/>
              <a:gd name="connsiteY46" fmla="*/ 647918 h 718488"/>
              <a:gd name="connsiteX47" fmla="*/ 2118509 w 2228237"/>
              <a:gd name="connsiteY47" fmla="*/ 637468 h 718488"/>
              <a:gd name="connsiteX48" fmla="*/ 2134184 w 2228237"/>
              <a:gd name="connsiteY48" fmla="*/ 627018 h 718488"/>
              <a:gd name="connsiteX49" fmla="*/ 2155085 w 2228237"/>
              <a:gd name="connsiteY49" fmla="*/ 621792 h 718488"/>
              <a:gd name="connsiteX50" fmla="*/ 2170760 w 2228237"/>
              <a:gd name="connsiteY50" fmla="*/ 616567 h 718488"/>
              <a:gd name="connsiteX51" fmla="*/ 2196886 w 2228237"/>
              <a:gd name="connsiteY51" fmla="*/ 595667 h 718488"/>
              <a:gd name="connsiteX52" fmla="*/ 2228237 w 2228237"/>
              <a:gd name="connsiteY52" fmla="*/ 559091 h 718488"/>
              <a:gd name="connsiteX53" fmla="*/ 2223012 w 2228237"/>
              <a:gd name="connsiteY53" fmla="*/ 465038 h 718488"/>
              <a:gd name="connsiteX54" fmla="*/ 2207336 w 2228237"/>
              <a:gd name="connsiteY54" fmla="*/ 407562 h 718488"/>
              <a:gd name="connsiteX55" fmla="*/ 2186436 w 2228237"/>
              <a:gd name="connsiteY55" fmla="*/ 344860 h 718488"/>
              <a:gd name="connsiteX56" fmla="*/ 2170760 w 2228237"/>
              <a:gd name="connsiteY56" fmla="*/ 318734 h 718488"/>
              <a:gd name="connsiteX57" fmla="*/ 2160310 w 2228237"/>
              <a:gd name="connsiteY57" fmla="*/ 297834 h 718488"/>
              <a:gd name="connsiteX58" fmla="*/ 2149860 w 2228237"/>
              <a:gd name="connsiteY58" fmla="*/ 287383 h 718488"/>
              <a:gd name="connsiteX59" fmla="*/ 2128959 w 2228237"/>
              <a:gd name="connsiteY59" fmla="*/ 261258 h 718488"/>
              <a:gd name="connsiteX60" fmla="*/ 2071483 w 2228237"/>
              <a:gd name="connsiteY60" fmla="*/ 198556 h 718488"/>
              <a:gd name="connsiteX61" fmla="*/ 2061032 w 2228237"/>
              <a:gd name="connsiteY61" fmla="*/ 188106 h 718488"/>
              <a:gd name="connsiteX62" fmla="*/ 2024456 w 2228237"/>
              <a:gd name="connsiteY62" fmla="*/ 161980 h 718488"/>
              <a:gd name="connsiteX63" fmla="*/ 1987880 w 2228237"/>
              <a:gd name="connsiteY63" fmla="*/ 135854 h 718488"/>
              <a:gd name="connsiteX64" fmla="*/ 1966980 w 2228237"/>
              <a:gd name="connsiteY64" fmla="*/ 125404 h 718488"/>
              <a:gd name="connsiteX65" fmla="*/ 1930404 w 2228237"/>
              <a:gd name="connsiteY65" fmla="*/ 99278 h 718488"/>
              <a:gd name="connsiteX66" fmla="*/ 1914728 w 2228237"/>
              <a:gd name="connsiteY66" fmla="*/ 94053 h 718488"/>
              <a:gd name="connsiteX67" fmla="*/ 1867702 w 2228237"/>
              <a:gd name="connsiteY67" fmla="*/ 73152 h 718488"/>
              <a:gd name="connsiteX68" fmla="*/ 1815451 w 2228237"/>
              <a:gd name="connsiteY68" fmla="*/ 57477 h 718488"/>
              <a:gd name="connsiteX69" fmla="*/ 1763199 w 2228237"/>
              <a:gd name="connsiteY69" fmla="*/ 47027 h 718488"/>
              <a:gd name="connsiteX70" fmla="*/ 1737074 w 2228237"/>
              <a:gd name="connsiteY70" fmla="*/ 41802 h 718488"/>
              <a:gd name="connsiteX71" fmla="*/ 1710948 w 2228237"/>
              <a:gd name="connsiteY71" fmla="*/ 36576 h 718488"/>
              <a:gd name="connsiteX72" fmla="*/ 1663922 w 2228237"/>
              <a:gd name="connsiteY72" fmla="*/ 31351 h 718488"/>
              <a:gd name="connsiteX73" fmla="*/ 1559419 w 2228237"/>
              <a:gd name="connsiteY73" fmla="*/ 26126 h 718488"/>
              <a:gd name="connsiteX74" fmla="*/ 1392214 w 2228237"/>
              <a:gd name="connsiteY74" fmla="*/ 10451 h 718488"/>
              <a:gd name="connsiteX75" fmla="*/ 1225010 w 2228237"/>
              <a:gd name="connsiteY75" fmla="*/ 0 h 718488"/>
              <a:gd name="connsiteX76" fmla="*/ 995103 w 2228237"/>
              <a:gd name="connsiteY76" fmla="*/ 5226 h 718488"/>
              <a:gd name="connsiteX77" fmla="*/ 958527 w 2228237"/>
              <a:gd name="connsiteY77" fmla="*/ 10451 h 718488"/>
              <a:gd name="connsiteX78" fmla="*/ 895826 w 2228237"/>
              <a:gd name="connsiteY78" fmla="*/ 15676 h 718488"/>
              <a:gd name="connsiteX79" fmla="*/ 864475 w 2228237"/>
              <a:gd name="connsiteY79" fmla="*/ 20901 h 718488"/>
              <a:gd name="connsiteX80" fmla="*/ 765197 w 2228237"/>
              <a:gd name="connsiteY80" fmla="*/ 36576 h 718488"/>
              <a:gd name="connsiteX81" fmla="*/ 728621 w 2228237"/>
              <a:gd name="connsiteY81" fmla="*/ 47027 h 718488"/>
              <a:gd name="connsiteX82" fmla="*/ 681595 w 2228237"/>
              <a:gd name="connsiteY82" fmla="*/ 57477 h 718488"/>
              <a:gd name="connsiteX83" fmla="*/ 629343 w 2228237"/>
              <a:gd name="connsiteY83" fmla="*/ 67927 h 718488"/>
              <a:gd name="connsiteX84" fmla="*/ 556191 w 2228237"/>
              <a:gd name="connsiteY84" fmla="*/ 78378 h 718488"/>
              <a:gd name="connsiteX85" fmla="*/ 456914 w 2228237"/>
              <a:gd name="connsiteY85" fmla="*/ 94053 h 718488"/>
              <a:gd name="connsiteX86" fmla="*/ 425563 w 2228237"/>
              <a:gd name="connsiteY86" fmla="*/ 104503 h 718488"/>
              <a:gd name="connsiteX87" fmla="*/ 394212 w 2228237"/>
              <a:gd name="connsiteY87" fmla="*/ 114954 h 718488"/>
              <a:gd name="connsiteX88" fmla="*/ 378536 w 2228237"/>
              <a:gd name="connsiteY88" fmla="*/ 120179 h 718488"/>
              <a:gd name="connsiteX89" fmla="*/ 347186 w 2228237"/>
              <a:gd name="connsiteY89" fmla="*/ 141079 h 71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28237" h="718488">
                <a:moveTo>
                  <a:pt x="347186" y="141079"/>
                </a:moveTo>
                <a:cubicBezTo>
                  <a:pt x="333252" y="141079"/>
                  <a:pt x="310007" y="123947"/>
                  <a:pt x="294934" y="120179"/>
                </a:cubicBezTo>
                <a:cubicBezTo>
                  <a:pt x="271000" y="114196"/>
                  <a:pt x="252384" y="112901"/>
                  <a:pt x="227007" y="109728"/>
                </a:cubicBezTo>
                <a:cubicBezTo>
                  <a:pt x="207527" y="111027"/>
                  <a:pt x="141068" y="113484"/>
                  <a:pt x="112054" y="120179"/>
                </a:cubicBezTo>
                <a:cubicBezTo>
                  <a:pt x="101320" y="122656"/>
                  <a:pt x="80703" y="130629"/>
                  <a:pt x="80703" y="130629"/>
                </a:cubicBezTo>
                <a:cubicBezTo>
                  <a:pt x="75478" y="134112"/>
                  <a:pt x="69932" y="137156"/>
                  <a:pt x="65028" y="141079"/>
                </a:cubicBezTo>
                <a:cubicBezTo>
                  <a:pt x="54394" y="149586"/>
                  <a:pt x="51885" y="155570"/>
                  <a:pt x="44127" y="167205"/>
                </a:cubicBezTo>
                <a:cubicBezTo>
                  <a:pt x="42385" y="172430"/>
                  <a:pt x="41736" y="178157"/>
                  <a:pt x="38902" y="182880"/>
                </a:cubicBezTo>
                <a:cubicBezTo>
                  <a:pt x="36367" y="187104"/>
                  <a:pt x="30655" y="188925"/>
                  <a:pt x="28452" y="193331"/>
                </a:cubicBezTo>
                <a:cubicBezTo>
                  <a:pt x="25241" y="199754"/>
                  <a:pt x="26056" y="207631"/>
                  <a:pt x="23227" y="214231"/>
                </a:cubicBezTo>
                <a:cubicBezTo>
                  <a:pt x="20753" y="220003"/>
                  <a:pt x="16260" y="224682"/>
                  <a:pt x="12776" y="229907"/>
                </a:cubicBezTo>
                <a:cubicBezTo>
                  <a:pt x="11034" y="235132"/>
                  <a:pt x="9064" y="240286"/>
                  <a:pt x="7551" y="245582"/>
                </a:cubicBezTo>
                <a:cubicBezTo>
                  <a:pt x="-5498" y="291256"/>
                  <a:pt x="968" y="293347"/>
                  <a:pt x="7551" y="365760"/>
                </a:cubicBezTo>
                <a:cubicBezTo>
                  <a:pt x="8050" y="371245"/>
                  <a:pt x="10313" y="376510"/>
                  <a:pt x="12776" y="381436"/>
                </a:cubicBezTo>
                <a:cubicBezTo>
                  <a:pt x="15585" y="387053"/>
                  <a:pt x="19743" y="391886"/>
                  <a:pt x="23227" y="397111"/>
                </a:cubicBezTo>
                <a:lnTo>
                  <a:pt x="33677" y="428462"/>
                </a:lnTo>
                <a:cubicBezTo>
                  <a:pt x="35419" y="433687"/>
                  <a:pt x="35847" y="439555"/>
                  <a:pt x="38902" y="444138"/>
                </a:cubicBezTo>
                <a:lnTo>
                  <a:pt x="70253" y="491164"/>
                </a:lnTo>
                <a:cubicBezTo>
                  <a:pt x="73736" y="496389"/>
                  <a:pt x="76263" y="502399"/>
                  <a:pt x="80703" y="506839"/>
                </a:cubicBezTo>
                <a:lnTo>
                  <a:pt x="106829" y="532965"/>
                </a:lnTo>
                <a:cubicBezTo>
                  <a:pt x="112054" y="538190"/>
                  <a:pt x="115494" y="546303"/>
                  <a:pt x="122504" y="548640"/>
                </a:cubicBezTo>
                <a:cubicBezTo>
                  <a:pt x="127729" y="550382"/>
                  <a:pt x="133365" y="551191"/>
                  <a:pt x="138180" y="553866"/>
                </a:cubicBezTo>
                <a:cubicBezTo>
                  <a:pt x="192078" y="583809"/>
                  <a:pt x="149738" y="568168"/>
                  <a:pt x="185206" y="579991"/>
                </a:cubicBezTo>
                <a:cubicBezTo>
                  <a:pt x="188689" y="583475"/>
                  <a:pt x="191250" y="588239"/>
                  <a:pt x="195656" y="590442"/>
                </a:cubicBezTo>
                <a:cubicBezTo>
                  <a:pt x="205509" y="595368"/>
                  <a:pt x="216557" y="597409"/>
                  <a:pt x="227007" y="600892"/>
                </a:cubicBezTo>
                <a:cubicBezTo>
                  <a:pt x="232232" y="602634"/>
                  <a:pt x="237757" y="603654"/>
                  <a:pt x="242683" y="606117"/>
                </a:cubicBezTo>
                <a:cubicBezTo>
                  <a:pt x="249650" y="609600"/>
                  <a:pt x="256424" y="613499"/>
                  <a:pt x="263583" y="616567"/>
                </a:cubicBezTo>
                <a:cubicBezTo>
                  <a:pt x="268646" y="618737"/>
                  <a:pt x="273945" y="620343"/>
                  <a:pt x="279259" y="621792"/>
                </a:cubicBezTo>
                <a:cubicBezTo>
                  <a:pt x="293115" y="625571"/>
                  <a:pt x="306976" y="629426"/>
                  <a:pt x="321060" y="632243"/>
                </a:cubicBezTo>
                <a:cubicBezTo>
                  <a:pt x="329769" y="633985"/>
                  <a:pt x="338570" y="635314"/>
                  <a:pt x="347186" y="637468"/>
                </a:cubicBezTo>
                <a:cubicBezTo>
                  <a:pt x="352529" y="638804"/>
                  <a:pt x="357442" y="641708"/>
                  <a:pt x="362861" y="642693"/>
                </a:cubicBezTo>
                <a:cubicBezTo>
                  <a:pt x="376677" y="645205"/>
                  <a:pt x="390678" y="646647"/>
                  <a:pt x="404662" y="647918"/>
                </a:cubicBezTo>
                <a:cubicBezTo>
                  <a:pt x="448165" y="651873"/>
                  <a:pt x="491946" y="652949"/>
                  <a:pt x="535291" y="658368"/>
                </a:cubicBezTo>
                <a:lnTo>
                  <a:pt x="577092" y="663594"/>
                </a:lnTo>
                <a:cubicBezTo>
                  <a:pt x="609283" y="674324"/>
                  <a:pt x="576509" y="664438"/>
                  <a:pt x="629343" y="674044"/>
                </a:cubicBezTo>
                <a:cubicBezTo>
                  <a:pt x="636409" y="675329"/>
                  <a:pt x="643234" y="677711"/>
                  <a:pt x="650244" y="679269"/>
                </a:cubicBezTo>
                <a:cubicBezTo>
                  <a:pt x="658914" y="681196"/>
                  <a:pt x="667700" y="682567"/>
                  <a:pt x="676370" y="684494"/>
                </a:cubicBezTo>
                <a:cubicBezTo>
                  <a:pt x="683380" y="686052"/>
                  <a:pt x="690212" y="688396"/>
                  <a:pt x="697270" y="689719"/>
                </a:cubicBezTo>
                <a:cubicBezTo>
                  <a:pt x="718096" y="693624"/>
                  <a:pt x="738784" y="699924"/>
                  <a:pt x="759972" y="700170"/>
                </a:cubicBezTo>
                <a:lnTo>
                  <a:pt x="1209334" y="705395"/>
                </a:lnTo>
                <a:lnTo>
                  <a:pt x="1595995" y="710620"/>
                </a:lnTo>
                <a:cubicBezTo>
                  <a:pt x="1723914" y="720460"/>
                  <a:pt x="1711476" y="721743"/>
                  <a:pt x="1904278" y="710620"/>
                </a:cubicBezTo>
                <a:cubicBezTo>
                  <a:pt x="1915275" y="709986"/>
                  <a:pt x="1924942" y="702842"/>
                  <a:pt x="1935629" y="700170"/>
                </a:cubicBezTo>
                <a:cubicBezTo>
                  <a:pt x="1942596" y="698428"/>
                  <a:pt x="1949901" y="697706"/>
                  <a:pt x="1956530" y="694944"/>
                </a:cubicBezTo>
                <a:cubicBezTo>
                  <a:pt x="1970910" y="688952"/>
                  <a:pt x="1983218" y="677822"/>
                  <a:pt x="1998331" y="674044"/>
                </a:cubicBezTo>
                <a:cubicBezTo>
                  <a:pt x="2012265" y="670561"/>
                  <a:pt x="2026507" y="668136"/>
                  <a:pt x="2040132" y="663594"/>
                </a:cubicBezTo>
                <a:lnTo>
                  <a:pt x="2087158" y="647918"/>
                </a:lnTo>
                <a:cubicBezTo>
                  <a:pt x="2087159" y="647918"/>
                  <a:pt x="2118508" y="637469"/>
                  <a:pt x="2118509" y="637468"/>
                </a:cubicBezTo>
                <a:cubicBezTo>
                  <a:pt x="2123734" y="633985"/>
                  <a:pt x="2128412" y="629492"/>
                  <a:pt x="2134184" y="627018"/>
                </a:cubicBezTo>
                <a:cubicBezTo>
                  <a:pt x="2140785" y="624189"/>
                  <a:pt x="2148180" y="623765"/>
                  <a:pt x="2155085" y="621792"/>
                </a:cubicBezTo>
                <a:cubicBezTo>
                  <a:pt x="2160381" y="620279"/>
                  <a:pt x="2165535" y="618309"/>
                  <a:pt x="2170760" y="616567"/>
                </a:cubicBezTo>
                <a:cubicBezTo>
                  <a:pt x="2206350" y="580980"/>
                  <a:pt x="2150728" y="635231"/>
                  <a:pt x="2196886" y="595667"/>
                </a:cubicBezTo>
                <a:cubicBezTo>
                  <a:pt x="2216596" y="578773"/>
                  <a:pt x="2215911" y="577580"/>
                  <a:pt x="2228237" y="559091"/>
                </a:cubicBezTo>
                <a:cubicBezTo>
                  <a:pt x="2226495" y="527740"/>
                  <a:pt x="2226611" y="496230"/>
                  <a:pt x="2223012" y="465038"/>
                </a:cubicBezTo>
                <a:cubicBezTo>
                  <a:pt x="2218827" y="428769"/>
                  <a:pt x="2214190" y="432692"/>
                  <a:pt x="2207336" y="407562"/>
                </a:cubicBezTo>
                <a:cubicBezTo>
                  <a:pt x="2184128" y="322469"/>
                  <a:pt x="2209203" y="397986"/>
                  <a:pt x="2186436" y="344860"/>
                </a:cubicBezTo>
                <a:cubicBezTo>
                  <a:pt x="2176262" y="321119"/>
                  <a:pt x="2188139" y="336112"/>
                  <a:pt x="2170760" y="318734"/>
                </a:cubicBezTo>
                <a:cubicBezTo>
                  <a:pt x="2167277" y="311767"/>
                  <a:pt x="2164630" y="304315"/>
                  <a:pt x="2160310" y="297834"/>
                </a:cubicBezTo>
                <a:cubicBezTo>
                  <a:pt x="2157577" y="293735"/>
                  <a:pt x="2152395" y="291607"/>
                  <a:pt x="2149860" y="287383"/>
                </a:cubicBezTo>
                <a:cubicBezTo>
                  <a:pt x="2133036" y="259342"/>
                  <a:pt x="2160179" y="282070"/>
                  <a:pt x="2128959" y="261258"/>
                </a:cubicBezTo>
                <a:cubicBezTo>
                  <a:pt x="2106213" y="227137"/>
                  <a:pt x="2122948" y="250020"/>
                  <a:pt x="2071483" y="198556"/>
                </a:cubicBezTo>
                <a:cubicBezTo>
                  <a:pt x="2067999" y="195073"/>
                  <a:pt x="2064973" y="191062"/>
                  <a:pt x="2061032" y="188106"/>
                </a:cubicBezTo>
                <a:cubicBezTo>
                  <a:pt x="1992729" y="136875"/>
                  <a:pt x="2077939" y="200182"/>
                  <a:pt x="2024456" y="161980"/>
                </a:cubicBezTo>
                <a:cubicBezTo>
                  <a:pt x="2013227" y="153959"/>
                  <a:pt x="2000206" y="142897"/>
                  <a:pt x="1987880" y="135854"/>
                </a:cubicBezTo>
                <a:cubicBezTo>
                  <a:pt x="1981117" y="131990"/>
                  <a:pt x="1973585" y="129532"/>
                  <a:pt x="1966980" y="125404"/>
                </a:cubicBezTo>
                <a:cubicBezTo>
                  <a:pt x="1957514" y="119488"/>
                  <a:pt x="1941457" y="104804"/>
                  <a:pt x="1930404" y="99278"/>
                </a:cubicBezTo>
                <a:cubicBezTo>
                  <a:pt x="1925478" y="96815"/>
                  <a:pt x="1919953" y="95795"/>
                  <a:pt x="1914728" y="94053"/>
                </a:cubicBezTo>
                <a:cubicBezTo>
                  <a:pt x="1889888" y="77493"/>
                  <a:pt x="1905010" y="85588"/>
                  <a:pt x="1867702" y="73152"/>
                </a:cubicBezTo>
                <a:cubicBezTo>
                  <a:pt x="1850017" y="67257"/>
                  <a:pt x="1833715" y="61391"/>
                  <a:pt x="1815451" y="57477"/>
                </a:cubicBezTo>
                <a:cubicBezTo>
                  <a:pt x="1798083" y="53755"/>
                  <a:pt x="1780616" y="50510"/>
                  <a:pt x="1763199" y="47027"/>
                </a:cubicBezTo>
                <a:lnTo>
                  <a:pt x="1737074" y="41802"/>
                </a:lnTo>
                <a:cubicBezTo>
                  <a:pt x="1728365" y="40060"/>
                  <a:pt x="1719775" y="37557"/>
                  <a:pt x="1710948" y="36576"/>
                </a:cubicBezTo>
                <a:cubicBezTo>
                  <a:pt x="1695273" y="34834"/>
                  <a:pt x="1679656" y="32436"/>
                  <a:pt x="1663922" y="31351"/>
                </a:cubicBezTo>
                <a:cubicBezTo>
                  <a:pt x="1629127" y="28951"/>
                  <a:pt x="1594212" y="28553"/>
                  <a:pt x="1559419" y="26126"/>
                </a:cubicBezTo>
                <a:cubicBezTo>
                  <a:pt x="1377013" y="13400"/>
                  <a:pt x="1497449" y="20473"/>
                  <a:pt x="1392214" y="10451"/>
                </a:cubicBezTo>
                <a:cubicBezTo>
                  <a:pt x="1320409" y="3613"/>
                  <a:pt x="1307798" y="4140"/>
                  <a:pt x="1225010" y="0"/>
                </a:cubicBezTo>
                <a:lnTo>
                  <a:pt x="995103" y="5226"/>
                </a:lnTo>
                <a:cubicBezTo>
                  <a:pt x="982797" y="5709"/>
                  <a:pt x="970775" y="9162"/>
                  <a:pt x="958527" y="10451"/>
                </a:cubicBezTo>
                <a:cubicBezTo>
                  <a:pt x="937669" y="12646"/>
                  <a:pt x="916671" y="13360"/>
                  <a:pt x="895826" y="15676"/>
                </a:cubicBezTo>
                <a:cubicBezTo>
                  <a:pt x="885296" y="16846"/>
                  <a:pt x="874952" y="19329"/>
                  <a:pt x="864475" y="20901"/>
                </a:cubicBezTo>
                <a:cubicBezTo>
                  <a:pt x="817364" y="27967"/>
                  <a:pt x="802917" y="28193"/>
                  <a:pt x="765197" y="36576"/>
                </a:cubicBezTo>
                <a:cubicBezTo>
                  <a:pt x="728446" y="44743"/>
                  <a:pt x="759167" y="38300"/>
                  <a:pt x="728621" y="47027"/>
                </a:cubicBezTo>
                <a:cubicBezTo>
                  <a:pt x="706325" y="53397"/>
                  <a:pt x="705833" y="52091"/>
                  <a:pt x="681595" y="57477"/>
                </a:cubicBezTo>
                <a:cubicBezTo>
                  <a:pt x="644434" y="65735"/>
                  <a:pt x="676602" y="60838"/>
                  <a:pt x="629343" y="67927"/>
                </a:cubicBezTo>
                <a:cubicBezTo>
                  <a:pt x="604984" y="71581"/>
                  <a:pt x="580672" y="75658"/>
                  <a:pt x="556191" y="78378"/>
                </a:cubicBezTo>
                <a:cubicBezTo>
                  <a:pt x="527589" y="81556"/>
                  <a:pt x="484001" y="85024"/>
                  <a:pt x="456914" y="94053"/>
                </a:cubicBezTo>
                <a:lnTo>
                  <a:pt x="425563" y="104503"/>
                </a:lnTo>
                <a:lnTo>
                  <a:pt x="394212" y="114954"/>
                </a:lnTo>
                <a:cubicBezTo>
                  <a:pt x="388987" y="116696"/>
                  <a:pt x="384025" y="119722"/>
                  <a:pt x="378536" y="120179"/>
                </a:cubicBezTo>
                <a:cubicBezTo>
                  <a:pt x="314099" y="125549"/>
                  <a:pt x="361120" y="141079"/>
                  <a:pt x="347186" y="14107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104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1" name="Rectangle 10">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DAE07E7-23C1-3505-832E-0BB0C0A36FFD}"/>
              </a:ext>
            </a:extLst>
          </p:cNvPr>
          <p:cNvSpPr>
            <a:spLocks noGrp="1"/>
          </p:cNvSpPr>
          <p:nvPr>
            <p:ph type="title"/>
          </p:nvPr>
        </p:nvSpPr>
        <p:spPr>
          <a:xfrm>
            <a:off x="755484" y="739835"/>
            <a:ext cx="3702580" cy="1616203"/>
          </a:xfrm>
        </p:spPr>
        <p:txBody>
          <a:bodyPr vert="horz" lIns="91440" tIns="45720" rIns="91440" bIns="45720" rtlCol="0" anchor="b">
            <a:normAutofit/>
          </a:bodyPr>
          <a:lstStyle/>
          <a:p>
            <a:r>
              <a:rPr lang="en-US" kern="1200">
                <a:solidFill>
                  <a:srgbClr val="FFFFFF"/>
                </a:solidFill>
                <a:latin typeface="+mj-lt"/>
                <a:ea typeface="+mj-ea"/>
                <a:cs typeface="+mj-cs"/>
              </a:rPr>
              <a:t>Who am I </a:t>
            </a:r>
          </a:p>
        </p:txBody>
      </p:sp>
      <p:sp>
        <p:nvSpPr>
          <p:cNvPr id="5" name="Text Placeholder 4">
            <a:extLst>
              <a:ext uri="{FF2B5EF4-FFF2-40B4-BE49-F238E27FC236}">
                <a16:creationId xmlns:a16="http://schemas.microsoft.com/office/drawing/2014/main" id="{C85E224A-E6A3-37AD-95CB-BEFC2020F5A8}"/>
              </a:ext>
            </a:extLst>
          </p:cNvPr>
          <p:cNvSpPr>
            <a:spLocks noGrp="1"/>
          </p:cNvSpPr>
          <p:nvPr>
            <p:ph type="body" sz="half" idx="2"/>
          </p:nvPr>
        </p:nvSpPr>
        <p:spPr>
          <a:xfrm>
            <a:off x="755484" y="2459116"/>
            <a:ext cx="3702579" cy="3524823"/>
          </a:xfrm>
        </p:spPr>
        <p:txBody>
          <a:bodyPr vert="horz" lIns="91440" tIns="45720" rIns="91440" bIns="45720" rtlCol="0">
            <a:normAutofit fontScale="92500"/>
          </a:bodyPr>
          <a:lstStyle/>
          <a:p>
            <a:r>
              <a:rPr lang="en-US" sz="2400" dirty="0">
                <a:solidFill>
                  <a:srgbClr val="FFFFFF"/>
                </a:solidFill>
              </a:rPr>
              <a:t>Hettie </a:t>
            </a:r>
            <a:r>
              <a:rPr lang="en-US" sz="2400" dirty="0" err="1">
                <a:solidFill>
                  <a:srgbClr val="FFFFFF"/>
                </a:solidFill>
              </a:rPr>
              <a:t>Dombrovskaya</a:t>
            </a:r>
            <a:endParaRPr lang="en-US" sz="2400" dirty="0">
              <a:solidFill>
                <a:srgbClr val="FFFFFF"/>
              </a:solidFill>
            </a:endParaRPr>
          </a:p>
          <a:p>
            <a:pPr marL="342900" indent="-228600">
              <a:buFont typeface="Arial" panose="020B0604020202020204" pitchFamily="34" charset="0"/>
              <a:buChar char="•"/>
            </a:pPr>
            <a:r>
              <a:rPr lang="en-US" sz="2000" dirty="0">
                <a:solidFill>
                  <a:schemeClr val="bg1"/>
                </a:solidFill>
              </a:rPr>
              <a:t>Database Architect at DRW Holdings, Chicago IL</a:t>
            </a:r>
          </a:p>
          <a:p>
            <a:pPr marL="342900" indent="-228600">
              <a:buFont typeface="Arial" panose="020B0604020202020204" pitchFamily="34" charset="0"/>
              <a:buChar char="•"/>
            </a:pPr>
            <a:r>
              <a:rPr lang="en-US" sz="2000" dirty="0">
                <a:solidFill>
                  <a:schemeClr val="bg1"/>
                </a:solidFill>
              </a:rPr>
              <a:t>Prairie Postgres NFP President</a:t>
            </a:r>
          </a:p>
          <a:p>
            <a:pPr marL="342900" indent="-228600">
              <a:buFont typeface="Arial" panose="020B0604020202020204" pitchFamily="34" charset="0"/>
              <a:buChar char="•"/>
            </a:pPr>
            <a:r>
              <a:rPr lang="en-US" sz="2000" dirty="0">
                <a:solidFill>
                  <a:schemeClr val="bg1"/>
                </a:solidFill>
              </a:rPr>
              <a:t>ACM Chicago Communications Chair</a:t>
            </a:r>
          </a:p>
          <a:p>
            <a:pPr marL="342900" indent="-228600">
              <a:buFont typeface="Arial" panose="020B0604020202020204" pitchFamily="34" charset="0"/>
              <a:buChar char="•"/>
            </a:pPr>
            <a:r>
              <a:rPr lang="en-US" sz="2000" dirty="0">
                <a:solidFill>
                  <a:schemeClr val="bg1"/>
                </a:solidFill>
              </a:rPr>
              <a:t>LPI Board of Directors Member</a:t>
            </a:r>
          </a:p>
          <a:p>
            <a:pPr marL="342900" indent="-228600">
              <a:buFont typeface="Arial" panose="020B0604020202020204" pitchFamily="34" charset="0"/>
              <a:buChar char="•"/>
            </a:pPr>
            <a:r>
              <a:rPr lang="en-US" sz="2000" dirty="0">
                <a:solidFill>
                  <a:schemeClr val="bg1"/>
                </a:solidFill>
              </a:rPr>
              <a:t>Illinois Prairie Postgres User Group Organizer</a:t>
            </a:r>
          </a:p>
          <a:p>
            <a:pPr marL="342900" indent="-228600">
              <a:buFont typeface="Arial" panose="020B0604020202020204" pitchFamily="34" charset="0"/>
              <a:buChar char="•"/>
            </a:pPr>
            <a:r>
              <a:rPr lang="en-US" sz="2000" dirty="0">
                <a:solidFill>
                  <a:schemeClr val="bg1"/>
                </a:solidFill>
              </a:rPr>
              <a:t>PG DATA Conference Organizer</a:t>
            </a:r>
          </a:p>
        </p:txBody>
      </p:sp>
      <p:pic>
        <p:nvPicPr>
          <p:cNvPr id="4" name="Content Placeholder 3" descr="A person holding a microphone&#10;&#10;Description automatically generated">
            <a:extLst>
              <a:ext uri="{FF2B5EF4-FFF2-40B4-BE49-F238E27FC236}">
                <a16:creationId xmlns:a16="http://schemas.microsoft.com/office/drawing/2014/main" id="{B1F4F08D-B088-8F5A-4A64-82BCCBEF7ED6}"/>
              </a:ext>
            </a:extLst>
          </p:cNvPr>
          <p:cNvPicPr>
            <a:picLocks noGrp="1" noChangeAspect="1"/>
          </p:cNvPicPr>
          <p:nvPr>
            <p:ph type="pic" idx="1"/>
          </p:nvPr>
        </p:nvPicPr>
        <p:blipFill>
          <a:blip r:embed="rId2"/>
          <a:srcRect t="12116" b="12116"/>
          <a:stretch/>
        </p:blipFill>
        <p:spPr>
          <a:xfrm>
            <a:off x="6005304" y="1295261"/>
            <a:ext cx="5407002" cy="4267476"/>
          </a:xfrm>
          <a:prstGeom prst="rect">
            <a:avLst/>
          </a:prstGeom>
        </p:spPr>
      </p:pic>
    </p:spTree>
    <p:extLst>
      <p:ext uri="{BB962C8B-B14F-4D97-AF65-F5344CB8AC3E}">
        <p14:creationId xmlns:p14="http://schemas.microsoft.com/office/powerpoint/2010/main" val="254227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8376-36A7-FF4D-8705-21151CF67551}"/>
              </a:ext>
            </a:extLst>
          </p:cNvPr>
          <p:cNvSpPr>
            <a:spLocks noGrp="1"/>
          </p:cNvSpPr>
          <p:nvPr>
            <p:ph type="title"/>
          </p:nvPr>
        </p:nvSpPr>
        <p:spPr/>
        <p:txBody>
          <a:bodyPr/>
          <a:lstStyle/>
          <a:p>
            <a:r>
              <a:rPr lang="en-US" dirty="0"/>
              <a:t>Applying column transform to block the index</a:t>
            </a:r>
          </a:p>
        </p:txBody>
      </p:sp>
      <p:pic>
        <p:nvPicPr>
          <p:cNvPr id="4" name="Content Placeholder 3" descr="A screenshot of a cell phone&#10;&#10;Description automatically generated">
            <a:extLst>
              <a:ext uri="{FF2B5EF4-FFF2-40B4-BE49-F238E27FC236}">
                <a16:creationId xmlns:a16="http://schemas.microsoft.com/office/drawing/2014/main" id="{70F402B8-28CF-9443-B1A7-4B666600711A}"/>
              </a:ext>
            </a:extLst>
          </p:cNvPr>
          <p:cNvPicPr>
            <a:picLocks noGrp="1"/>
          </p:cNvPicPr>
          <p:nvPr>
            <p:ph idx="1"/>
          </p:nvPr>
        </p:nvPicPr>
        <p:blipFill>
          <a:blip r:embed="rId2"/>
          <a:stretch>
            <a:fillRect/>
          </a:stretch>
        </p:blipFill>
        <p:spPr>
          <a:xfrm>
            <a:off x="1703722" y="1825625"/>
            <a:ext cx="8784556" cy="4351338"/>
          </a:xfrm>
          <a:prstGeom prst="rect">
            <a:avLst/>
          </a:prstGeom>
        </p:spPr>
      </p:pic>
      <p:sp>
        <p:nvSpPr>
          <p:cNvPr id="5" name="Freeform 4">
            <a:extLst>
              <a:ext uri="{FF2B5EF4-FFF2-40B4-BE49-F238E27FC236}">
                <a16:creationId xmlns:a16="http://schemas.microsoft.com/office/drawing/2014/main" id="{21E80A44-AFAD-8D4A-8EBD-9A136BB1B843}"/>
              </a:ext>
            </a:extLst>
          </p:cNvPr>
          <p:cNvSpPr/>
          <p:nvPr/>
        </p:nvSpPr>
        <p:spPr>
          <a:xfrm>
            <a:off x="2286054" y="3704407"/>
            <a:ext cx="4207110" cy="1504901"/>
          </a:xfrm>
          <a:custGeom>
            <a:avLst/>
            <a:gdLst>
              <a:gd name="connsiteX0" fmla="*/ 347186 w 2228237"/>
              <a:gd name="connsiteY0" fmla="*/ 141079 h 718488"/>
              <a:gd name="connsiteX1" fmla="*/ 294934 w 2228237"/>
              <a:gd name="connsiteY1" fmla="*/ 120179 h 718488"/>
              <a:gd name="connsiteX2" fmla="*/ 227007 w 2228237"/>
              <a:gd name="connsiteY2" fmla="*/ 109728 h 718488"/>
              <a:gd name="connsiteX3" fmla="*/ 112054 w 2228237"/>
              <a:gd name="connsiteY3" fmla="*/ 120179 h 718488"/>
              <a:gd name="connsiteX4" fmla="*/ 80703 w 2228237"/>
              <a:gd name="connsiteY4" fmla="*/ 130629 h 718488"/>
              <a:gd name="connsiteX5" fmla="*/ 65028 w 2228237"/>
              <a:gd name="connsiteY5" fmla="*/ 141079 h 718488"/>
              <a:gd name="connsiteX6" fmla="*/ 44127 w 2228237"/>
              <a:gd name="connsiteY6" fmla="*/ 167205 h 718488"/>
              <a:gd name="connsiteX7" fmla="*/ 38902 w 2228237"/>
              <a:gd name="connsiteY7" fmla="*/ 182880 h 718488"/>
              <a:gd name="connsiteX8" fmla="*/ 28452 w 2228237"/>
              <a:gd name="connsiteY8" fmla="*/ 193331 h 718488"/>
              <a:gd name="connsiteX9" fmla="*/ 23227 w 2228237"/>
              <a:gd name="connsiteY9" fmla="*/ 214231 h 718488"/>
              <a:gd name="connsiteX10" fmla="*/ 12776 w 2228237"/>
              <a:gd name="connsiteY10" fmla="*/ 229907 h 718488"/>
              <a:gd name="connsiteX11" fmla="*/ 7551 w 2228237"/>
              <a:gd name="connsiteY11" fmla="*/ 245582 h 718488"/>
              <a:gd name="connsiteX12" fmla="*/ 7551 w 2228237"/>
              <a:gd name="connsiteY12" fmla="*/ 365760 h 718488"/>
              <a:gd name="connsiteX13" fmla="*/ 12776 w 2228237"/>
              <a:gd name="connsiteY13" fmla="*/ 381436 h 718488"/>
              <a:gd name="connsiteX14" fmla="*/ 23227 w 2228237"/>
              <a:gd name="connsiteY14" fmla="*/ 397111 h 718488"/>
              <a:gd name="connsiteX15" fmla="*/ 33677 w 2228237"/>
              <a:gd name="connsiteY15" fmla="*/ 428462 h 718488"/>
              <a:gd name="connsiteX16" fmla="*/ 38902 w 2228237"/>
              <a:gd name="connsiteY16" fmla="*/ 444138 h 718488"/>
              <a:gd name="connsiteX17" fmla="*/ 70253 w 2228237"/>
              <a:gd name="connsiteY17" fmla="*/ 491164 h 718488"/>
              <a:gd name="connsiteX18" fmla="*/ 80703 w 2228237"/>
              <a:gd name="connsiteY18" fmla="*/ 506839 h 718488"/>
              <a:gd name="connsiteX19" fmla="*/ 106829 w 2228237"/>
              <a:gd name="connsiteY19" fmla="*/ 532965 h 718488"/>
              <a:gd name="connsiteX20" fmla="*/ 122504 w 2228237"/>
              <a:gd name="connsiteY20" fmla="*/ 548640 h 718488"/>
              <a:gd name="connsiteX21" fmla="*/ 138180 w 2228237"/>
              <a:gd name="connsiteY21" fmla="*/ 553866 h 718488"/>
              <a:gd name="connsiteX22" fmla="*/ 185206 w 2228237"/>
              <a:gd name="connsiteY22" fmla="*/ 579991 h 718488"/>
              <a:gd name="connsiteX23" fmla="*/ 195656 w 2228237"/>
              <a:gd name="connsiteY23" fmla="*/ 590442 h 718488"/>
              <a:gd name="connsiteX24" fmla="*/ 227007 w 2228237"/>
              <a:gd name="connsiteY24" fmla="*/ 600892 h 718488"/>
              <a:gd name="connsiteX25" fmla="*/ 242683 w 2228237"/>
              <a:gd name="connsiteY25" fmla="*/ 606117 h 718488"/>
              <a:gd name="connsiteX26" fmla="*/ 263583 w 2228237"/>
              <a:gd name="connsiteY26" fmla="*/ 616567 h 718488"/>
              <a:gd name="connsiteX27" fmla="*/ 279259 w 2228237"/>
              <a:gd name="connsiteY27" fmla="*/ 621792 h 718488"/>
              <a:gd name="connsiteX28" fmla="*/ 321060 w 2228237"/>
              <a:gd name="connsiteY28" fmla="*/ 632243 h 718488"/>
              <a:gd name="connsiteX29" fmla="*/ 347186 w 2228237"/>
              <a:gd name="connsiteY29" fmla="*/ 637468 h 718488"/>
              <a:gd name="connsiteX30" fmla="*/ 362861 w 2228237"/>
              <a:gd name="connsiteY30" fmla="*/ 642693 h 718488"/>
              <a:gd name="connsiteX31" fmla="*/ 404662 w 2228237"/>
              <a:gd name="connsiteY31" fmla="*/ 647918 h 718488"/>
              <a:gd name="connsiteX32" fmla="*/ 535291 w 2228237"/>
              <a:gd name="connsiteY32" fmla="*/ 658368 h 718488"/>
              <a:gd name="connsiteX33" fmla="*/ 577092 w 2228237"/>
              <a:gd name="connsiteY33" fmla="*/ 663594 h 718488"/>
              <a:gd name="connsiteX34" fmla="*/ 629343 w 2228237"/>
              <a:gd name="connsiteY34" fmla="*/ 674044 h 718488"/>
              <a:gd name="connsiteX35" fmla="*/ 650244 w 2228237"/>
              <a:gd name="connsiteY35" fmla="*/ 679269 h 718488"/>
              <a:gd name="connsiteX36" fmla="*/ 676370 w 2228237"/>
              <a:gd name="connsiteY36" fmla="*/ 684494 h 718488"/>
              <a:gd name="connsiteX37" fmla="*/ 697270 w 2228237"/>
              <a:gd name="connsiteY37" fmla="*/ 689719 h 718488"/>
              <a:gd name="connsiteX38" fmla="*/ 759972 w 2228237"/>
              <a:gd name="connsiteY38" fmla="*/ 700170 h 718488"/>
              <a:gd name="connsiteX39" fmla="*/ 1209334 w 2228237"/>
              <a:gd name="connsiteY39" fmla="*/ 705395 h 718488"/>
              <a:gd name="connsiteX40" fmla="*/ 1595995 w 2228237"/>
              <a:gd name="connsiteY40" fmla="*/ 710620 h 718488"/>
              <a:gd name="connsiteX41" fmla="*/ 1904278 w 2228237"/>
              <a:gd name="connsiteY41" fmla="*/ 710620 h 718488"/>
              <a:gd name="connsiteX42" fmla="*/ 1935629 w 2228237"/>
              <a:gd name="connsiteY42" fmla="*/ 700170 h 718488"/>
              <a:gd name="connsiteX43" fmla="*/ 1956530 w 2228237"/>
              <a:gd name="connsiteY43" fmla="*/ 694944 h 718488"/>
              <a:gd name="connsiteX44" fmla="*/ 1998331 w 2228237"/>
              <a:gd name="connsiteY44" fmla="*/ 674044 h 718488"/>
              <a:gd name="connsiteX45" fmla="*/ 2040132 w 2228237"/>
              <a:gd name="connsiteY45" fmla="*/ 663594 h 718488"/>
              <a:gd name="connsiteX46" fmla="*/ 2087158 w 2228237"/>
              <a:gd name="connsiteY46" fmla="*/ 647918 h 718488"/>
              <a:gd name="connsiteX47" fmla="*/ 2118509 w 2228237"/>
              <a:gd name="connsiteY47" fmla="*/ 637468 h 718488"/>
              <a:gd name="connsiteX48" fmla="*/ 2134184 w 2228237"/>
              <a:gd name="connsiteY48" fmla="*/ 627018 h 718488"/>
              <a:gd name="connsiteX49" fmla="*/ 2155085 w 2228237"/>
              <a:gd name="connsiteY49" fmla="*/ 621792 h 718488"/>
              <a:gd name="connsiteX50" fmla="*/ 2170760 w 2228237"/>
              <a:gd name="connsiteY50" fmla="*/ 616567 h 718488"/>
              <a:gd name="connsiteX51" fmla="*/ 2196886 w 2228237"/>
              <a:gd name="connsiteY51" fmla="*/ 595667 h 718488"/>
              <a:gd name="connsiteX52" fmla="*/ 2228237 w 2228237"/>
              <a:gd name="connsiteY52" fmla="*/ 559091 h 718488"/>
              <a:gd name="connsiteX53" fmla="*/ 2223012 w 2228237"/>
              <a:gd name="connsiteY53" fmla="*/ 465038 h 718488"/>
              <a:gd name="connsiteX54" fmla="*/ 2207336 w 2228237"/>
              <a:gd name="connsiteY54" fmla="*/ 407562 h 718488"/>
              <a:gd name="connsiteX55" fmla="*/ 2186436 w 2228237"/>
              <a:gd name="connsiteY55" fmla="*/ 344860 h 718488"/>
              <a:gd name="connsiteX56" fmla="*/ 2170760 w 2228237"/>
              <a:gd name="connsiteY56" fmla="*/ 318734 h 718488"/>
              <a:gd name="connsiteX57" fmla="*/ 2160310 w 2228237"/>
              <a:gd name="connsiteY57" fmla="*/ 297834 h 718488"/>
              <a:gd name="connsiteX58" fmla="*/ 2149860 w 2228237"/>
              <a:gd name="connsiteY58" fmla="*/ 287383 h 718488"/>
              <a:gd name="connsiteX59" fmla="*/ 2128959 w 2228237"/>
              <a:gd name="connsiteY59" fmla="*/ 261258 h 718488"/>
              <a:gd name="connsiteX60" fmla="*/ 2071483 w 2228237"/>
              <a:gd name="connsiteY60" fmla="*/ 198556 h 718488"/>
              <a:gd name="connsiteX61" fmla="*/ 2061032 w 2228237"/>
              <a:gd name="connsiteY61" fmla="*/ 188106 h 718488"/>
              <a:gd name="connsiteX62" fmla="*/ 2024456 w 2228237"/>
              <a:gd name="connsiteY62" fmla="*/ 161980 h 718488"/>
              <a:gd name="connsiteX63" fmla="*/ 1987880 w 2228237"/>
              <a:gd name="connsiteY63" fmla="*/ 135854 h 718488"/>
              <a:gd name="connsiteX64" fmla="*/ 1966980 w 2228237"/>
              <a:gd name="connsiteY64" fmla="*/ 125404 h 718488"/>
              <a:gd name="connsiteX65" fmla="*/ 1930404 w 2228237"/>
              <a:gd name="connsiteY65" fmla="*/ 99278 h 718488"/>
              <a:gd name="connsiteX66" fmla="*/ 1914728 w 2228237"/>
              <a:gd name="connsiteY66" fmla="*/ 94053 h 718488"/>
              <a:gd name="connsiteX67" fmla="*/ 1867702 w 2228237"/>
              <a:gd name="connsiteY67" fmla="*/ 73152 h 718488"/>
              <a:gd name="connsiteX68" fmla="*/ 1815451 w 2228237"/>
              <a:gd name="connsiteY68" fmla="*/ 57477 h 718488"/>
              <a:gd name="connsiteX69" fmla="*/ 1763199 w 2228237"/>
              <a:gd name="connsiteY69" fmla="*/ 47027 h 718488"/>
              <a:gd name="connsiteX70" fmla="*/ 1737074 w 2228237"/>
              <a:gd name="connsiteY70" fmla="*/ 41802 h 718488"/>
              <a:gd name="connsiteX71" fmla="*/ 1710948 w 2228237"/>
              <a:gd name="connsiteY71" fmla="*/ 36576 h 718488"/>
              <a:gd name="connsiteX72" fmla="*/ 1663922 w 2228237"/>
              <a:gd name="connsiteY72" fmla="*/ 31351 h 718488"/>
              <a:gd name="connsiteX73" fmla="*/ 1559419 w 2228237"/>
              <a:gd name="connsiteY73" fmla="*/ 26126 h 718488"/>
              <a:gd name="connsiteX74" fmla="*/ 1392214 w 2228237"/>
              <a:gd name="connsiteY74" fmla="*/ 10451 h 718488"/>
              <a:gd name="connsiteX75" fmla="*/ 1225010 w 2228237"/>
              <a:gd name="connsiteY75" fmla="*/ 0 h 718488"/>
              <a:gd name="connsiteX76" fmla="*/ 995103 w 2228237"/>
              <a:gd name="connsiteY76" fmla="*/ 5226 h 718488"/>
              <a:gd name="connsiteX77" fmla="*/ 958527 w 2228237"/>
              <a:gd name="connsiteY77" fmla="*/ 10451 h 718488"/>
              <a:gd name="connsiteX78" fmla="*/ 895826 w 2228237"/>
              <a:gd name="connsiteY78" fmla="*/ 15676 h 718488"/>
              <a:gd name="connsiteX79" fmla="*/ 864475 w 2228237"/>
              <a:gd name="connsiteY79" fmla="*/ 20901 h 718488"/>
              <a:gd name="connsiteX80" fmla="*/ 765197 w 2228237"/>
              <a:gd name="connsiteY80" fmla="*/ 36576 h 718488"/>
              <a:gd name="connsiteX81" fmla="*/ 728621 w 2228237"/>
              <a:gd name="connsiteY81" fmla="*/ 47027 h 718488"/>
              <a:gd name="connsiteX82" fmla="*/ 681595 w 2228237"/>
              <a:gd name="connsiteY82" fmla="*/ 57477 h 718488"/>
              <a:gd name="connsiteX83" fmla="*/ 629343 w 2228237"/>
              <a:gd name="connsiteY83" fmla="*/ 67927 h 718488"/>
              <a:gd name="connsiteX84" fmla="*/ 556191 w 2228237"/>
              <a:gd name="connsiteY84" fmla="*/ 78378 h 718488"/>
              <a:gd name="connsiteX85" fmla="*/ 456914 w 2228237"/>
              <a:gd name="connsiteY85" fmla="*/ 94053 h 718488"/>
              <a:gd name="connsiteX86" fmla="*/ 425563 w 2228237"/>
              <a:gd name="connsiteY86" fmla="*/ 104503 h 718488"/>
              <a:gd name="connsiteX87" fmla="*/ 394212 w 2228237"/>
              <a:gd name="connsiteY87" fmla="*/ 114954 h 718488"/>
              <a:gd name="connsiteX88" fmla="*/ 378536 w 2228237"/>
              <a:gd name="connsiteY88" fmla="*/ 120179 h 718488"/>
              <a:gd name="connsiteX89" fmla="*/ 347186 w 2228237"/>
              <a:gd name="connsiteY89" fmla="*/ 141079 h 71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28237" h="718488">
                <a:moveTo>
                  <a:pt x="347186" y="141079"/>
                </a:moveTo>
                <a:cubicBezTo>
                  <a:pt x="333252" y="141079"/>
                  <a:pt x="310007" y="123947"/>
                  <a:pt x="294934" y="120179"/>
                </a:cubicBezTo>
                <a:cubicBezTo>
                  <a:pt x="271000" y="114196"/>
                  <a:pt x="252384" y="112901"/>
                  <a:pt x="227007" y="109728"/>
                </a:cubicBezTo>
                <a:cubicBezTo>
                  <a:pt x="207527" y="111027"/>
                  <a:pt x="141068" y="113484"/>
                  <a:pt x="112054" y="120179"/>
                </a:cubicBezTo>
                <a:cubicBezTo>
                  <a:pt x="101320" y="122656"/>
                  <a:pt x="80703" y="130629"/>
                  <a:pt x="80703" y="130629"/>
                </a:cubicBezTo>
                <a:cubicBezTo>
                  <a:pt x="75478" y="134112"/>
                  <a:pt x="69932" y="137156"/>
                  <a:pt x="65028" y="141079"/>
                </a:cubicBezTo>
                <a:cubicBezTo>
                  <a:pt x="54394" y="149586"/>
                  <a:pt x="51885" y="155570"/>
                  <a:pt x="44127" y="167205"/>
                </a:cubicBezTo>
                <a:cubicBezTo>
                  <a:pt x="42385" y="172430"/>
                  <a:pt x="41736" y="178157"/>
                  <a:pt x="38902" y="182880"/>
                </a:cubicBezTo>
                <a:cubicBezTo>
                  <a:pt x="36367" y="187104"/>
                  <a:pt x="30655" y="188925"/>
                  <a:pt x="28452" y="193331"/>
                </a:cubicBezTo>
                <a:cubicBezTo>
                  <a:pt x="25241" y="199754"/>
                  <a:pt x="26056" y="207631"/>
                  <a:pt x="23227" y="214231"/>
                </a:cubicBezTo>
                <a:cubicBezTo>
                  <a:pt x="20753" y="220003"/>
                  <a:pt x="16260" y="224682"/>
                  <a:pt x="12776" y="229907"/>
                </a:cubicBezTo>
                <a:cubicBezTo>
                  <a:pt x="11034" y="235132"/>
                  <a:pt x="9064" y="240286"/>
                  <a:pt x="7551" y="245582"/>
                </a:cubicBezTo>
                <a:cubicBezTo>
                  <a:pt x="-5498" y="291256"/>
                  <a:pt x="968" y="293347"/>
                  <a:pt x="7551" y="365760"/>
                </a:cubicBezTo>
                <a:cubicBezTo>
                  <a:pt x="8050" y="371245"/>
                  <a:pt x="10313" y="376510"/>
                  <a:pt x="12776" y="381436"/>
                </a:cubicBezTo>
                <a:cubicBezTo>
                  <a:pt x="15585" y="387053"/>
                  <a:pt x="19743" y="391886"/>
                  <a:pt x="23227" y="397111"/>
                </a:cubicBezTo>
                <a:lnTo>
                  <a:pt x="33677" y="428462"/>
                </a:lnTo>
                <a:cubicBezTo>
                  <a:pt x="35419" y="433687"/>
                  <a:pt x="35847" y="439555"/>
                  <a:pt x="38902" y="444138"/>
                </a:cubicBezTo>
                <a:lnTo>
                  <a:pt x="70253" y="491164"/>
                </a:lnTo>
                <a:cubicBezTo>
                  <a:pt x="73736" y="496389"/>
                  <a:pt x="76263" y="502399"/>
                  <a:pt x="80703" y="506839"/>
                </a:cubicBezTo>
                <a:lnTo>
                  <a:pt x="106829" y="532965"/>
                </a:lnTo>
                <a:cubicBezTo>
                  <a:pt x="112054" y="538190"/>
                  <a:pt x="115494" y="546303"/>
                  <a:pt x="122504" y="548640"/>
                </a:cubicBezTo>
                <a:cubicBezTo>
                  <a:pt x="127729" y="550382"/>
                  <a:pt x="133365" y="551191"/>
                  <a:pt x="138180" y="553866"/>
                </a:cubicBezTo>
                <a:cubicBezTo>
                  <a:pt x="192078" y="583809"/>
                  <a:pt x="149738" y="568168"/>
                  <a:pt x="185206" y="579991"/>
                </a:cubicBezTo>
                <a:cubicBezTo>
                  <a:pt x="188689" y="583475"/>
                  <a:pt x="191250" y="588239"/>
                  <a:pt x="195656" y="590442"/>
                </a:cubicBezTo>
                <a:cubicBezTo>
                  <a:pt x="205509" y="595368"/>
                  <a:pt x="216557" y="597409"/>
                  <a:pt x="227007" y="600892"/>
                </a:cubicBezTo>
                <a:cubicBezTo>
                  <a:pt x="232232" y="602634"/>
                  <a:pt x="237757" y="603654"/>
                  <a:pt x="242683" y="606117"/>
                </a:cubicBezTo>
                <a:cubicBezTo>
                  <a:pt x="249650" y="609600"/>
                  <a:pt x="256424" y="613499"/>
                  <a:pt x="263583" y="616567"/>
                </a:cubicBezTo>
                <a:cubicBezTo>
                  <a:pt x="268646" y="618737"/>
                  <a:pt x="273945" y="620343"/>
                  <a:pt x="279259" y="621792"/>
                </a:cubicBezTo>
                <a:cubicBezTo>
                  <a:pt x="293115" y="625571"/>
                  <a:pt x="306976" y="629426"/>
                  <a:pt x="321060" y="632243"/>
                </a:cubicBezTo>
                <a:cubicBezTo>
                  <a:pt x="329769" y="633985"/>
                  <a:pt x="338570" y="635314"/>
                  <a:pt x="347186" y="637468"/>
                </a:cubicBezTo>
                <a:cubicBezTo>
                  <a:pt x="352529" y="638804"/>
                  <a:pt x="357442" y="641708"/>
                  <a:pt x="362861" y="642693"/>
                </a:cubicBezTo>
                <a:cubicBezTo>
                  <a:pt x="376677" y="645205"/>
                  <a:pt x="390678" y="646647"/>
                  <a:pt x="404662" y="647918"/>
                </a:cubicBezTo>
                <a:cubicBezTo>
                  <a:pt x="448165" y="651873"/>
                  <a:pt x="491946" y="652949"/>
                  <a:pt x="535291" y="658368"/>
                </a:cubicBezTo>
                <a:lnTo>
                  <a:pt x="577092" y="663594"/>
                </a:lnTo>
                <a:cubicBezTo>
                  <a:pt x="609283" y="674324"/>
                  <a:pt x="576509" y="664438"/>
                  <a:pt x="629343" y="674044"/>
                </a:cubicBezTo>
                <a:cubicBezTo>
                  <a:pt x="636409" y="675329"/>
                  <a:pt x="643234" y="677711"/>
                  <a:pt x="650244" y="679269"/>
                </a:cubicBezTo>
                <a:cubicBezTo>
                  <a:pt x="658914" y="681196"/>
                  <a:pt x="667700" y="682567"/>
                  <a:pt x="676370" y="684494"/>
                </a:cubicBezTo>
                <a:cubicBezTo>
                  <a:pt x="683380" y="686052"/>
                  <a:pt x="690212" y="688396"/>
                  <a:pt x="697270" y="689719"/>
                </a:cubicBezTo>
                <a:cubicBezTo>
                  <a:pt x="718096" y="693624"/>
                  <a:pt x="738784" y="699924"/>
                  <a:pt x="759972" y="700170"/>
                </a:cubicBezTo>
                <a:lnTo>
                  <a:pt x="1209334" y="705395"/>
                </a:lnTo>
                <a:lnTo>
                  <a:pt x="1595995" y="710620"/>
                </a:lnTo>
                <a:cubicBezTo>
                  <a:pt x="1723914" y="720460"/>
                  <a:pt x="1711476" y="721743"/>
                  <a:pt x="1904278" y="710620"/>
                </a:cubicBezTo>
                <a:cubicBezTo>
                  <a:pt x="1915275" y="709986"/>
                  <a:pt x="1924942" y="702842"/>
                  <a:pt x="1935629" y="700170"/>
                </a:cubicBezTo>
                <a:cubicBezTo>
                  <a:pt x="1942596" y="698428"/>
                  <a:pt x="1949901" y="697706"/>
                  <a:pt x="1956530" y="694944"/>
                </a:cubicBezTo>
                <a:cubicBezTo>
                  <a:pt x="1970910" y="688952"/>
                  <a:pt x="1983218" y="677822"/>
                  <a:pt x="1998331" y="674044"/>
                </a:cubicBezTo>
                <a:cubicBezTo>
                  <a:pt x="2012265" y="670561"/>
                  <a:pt x="2026507" y="668136"/>
                  <a:pt x="2040132" y="663594"/>
                </a:cubicBezTo>
                <a:lnTo>
                  <a:pt x="2087158" y="647918"/>
                </a:lnTo>
                <a:cubicBezTo>
                  <a:pt x="2087159" y="647918"/>
                  <a:pt x="2118508" y="637469"/>
                  <a:pt x="2118509" y="637468"/>
                </a:cubicBezTo>
                <a:cubicBezTo>
                  <a:pt x="2123734" y="633985"/>
                  <a:pt x="2128412" y="629492"/>
                  <a:pt x="2134184" y="627018"/>
                </a:cubicBezTo>
                <a:cubicBezTo>
                  <a:pt x="2140785" y="624189"/>
                  <a:pt x="2148180" y="623765"/>
                  <a:pt x="2155085" y="621792"/>
                </a:cubicBezTo>
                <a:cubicBezTo>
                  <a:pt x="2160381" y="620279"/>
                  <a:pt x="2165535" y="618309"/>
                  <a:pt x="2170760" y="616567"/>
                </a:cubicBezTo>
                <a:cubicBezTo>
                  <a:pt x="2206350" y="580980"/>
                  <a:pt x="2150728" y="635231"/>
                  <a:pt x="2196886" y="595667"/>
                </a:cubicBezTo>
                <a:cubicBezTo>
                  <a:pt x="2216596" y="578773"/>
                  <a:pt x="2215911" y="577580"/>
                  <a:pt x="2228237" y="559091"/>
                </a:cubicBezTo>
                <a:cubicBezTo>
                  <a:pt x="2226495" y="527740"/>
                  <a:pt x="2226611" y="496230"/>
                  <a:pt x="2223012" y="465038"/>
                </a:cubicBezTo>
                <a:cubicBezTo>
                  <a:pt x="2218827" y="428769"/>
                  <a:pt x="2214190" y="432692"/>
                  <a:pt x="2207336" y="407562"/>
                </a:cubicBezTo>
                <a:cubicBezTo>
                  <a:pt x="2184128" y="322469"/>
                  <a:pt x="2209203" y="397986"/>
                  <a:pt x="2186436" y="344860"/>
                </a:cubicBezTo>
                <a:cubicBezTo>
                  <a:pt x="2176262" y="321119"/>
                  <a:pt x="2188139" y="336112"/>
                  <a:pt x="2170760" y="318734"/>
                </a:cubicBezTo>
                <a:cubicBezTo>
                  <a:pt x="2167277" y="311767"/>
                  <a:pt x="2164630" y="304315"/>
                  <a:pt x="2160310" y="297834"/>
                </a:cubicBezTo>
                <a:cubicBezTo>
                  <a:pt x="2157577" y="293735"/>
                  <a:pt x="2152395" y="291607"/>
                  <a:pt x="2149860" y="287383"/>
                </a:cubicBezTo>
                <a:cubicBezTo>
                  <a:pt x="2133036" y="259342"/>
                  <a:pt x="2160179" y="282070"/>
                  <a:pt x="2128959" y="261258"/>
                </a:cubicBezTo>
                <a:cubicBezTo>
                  <a:pt x="2106213" y="227137"/>
                  <a:pt x="2122948" y="250020"/>
                  <a:pt x="2071483" y="198556"/>
                </a:cubicBezTo>
                <a:cubicBezTo>
                  <a:pt x="2067999" y="195073"/>
                  <a:pt x="2064973" y="191062"/>
                  <a:pt x="2061032" y="188106"/>
                </a:cubicBezTo>
                <a:cubicBezTo>
                  <a:pt x="1992729" y="136875"/>
                  <a:pt x="2077939" y="200182"/>
                  <a:pt x="2024456" y="161980"/>
                </a:cubicBezTo>
                <a:cubicBezTo>
                  <a:pt x="2013227" y="153959"/>
                  <a:pt x="2000206" y="142897"/>
                  <a:pt x="1987880" y="135854"/>
                </a:cubicBezTo>
                <a:cubicBezTo>
                  <a:pt x="1981117" y="131990"/>
                  <a:pt x="1973585" y="129532"/>
                  <a:pt x="1966980" y="125404"/>
                </a:cubicBezTo>
                <a:cubicBezTo>
                  <a:pt x="1957514" y="119488"/>
                  <a:pt x="1941457" y="104804"/>
                  <a:pt x="1930404" y="99278"/>
                </a:cubicBezTo>
                <a:cubicBezTo>
                  <a:pt x="1925478" y="96815"/>
                  <a:pt x="1919953" y="95795"/>
                  <a:pt x="1914728" y="94053"/>
                </a:cubicBezTo>
                <a:cubicBezTo>
                  <a:pt x="1889888" y="77493"/>
                  <a:pt x="1905010" y="85588"/>
                  <a:pt x="1867702" y="73152"/>
                </a:cubicBezTo>
                <a:cubicBezTo>
                  <a:pt x="1850017" y="67257"/>
                  <a:pt x="1833715" y="61391"/>
                  <a:pt x="1815451" y="57477"/>
                </a:cubicBezTo>
                <a:cubicBezTo>
                  <a:pt x="1798083" y="53755"/>
                  <a:pt x="1780616" y="50510"/>
                  <a:pt x="1763199" y="47027"/>
                </a:cubicBezTo>
                <a:lnTo>
                  <a:pt x="1737074" y="41802"/>
                </a:lnTo>
                <a:cubicBezTo>
                  <a:pt x="1728365" y="40060"/>
                  <a:pt x="1719775" y="37557"/>
                  <a:pt x="1710948" y="36576"/>
                </a:cubicBezTo>
                <a:cubicBezTo>
                  <a:pt x="1695273" y="34834"/>
                  <a:pt x="1679656" y="32436"/>
                  <a:pt x="1663922" y="31351"/>
                </a:cubicBezTo>
                <a:cubicBezTo>
                  <a:pt x="1629127" y="28951"/>
                  <a:pt x="1594212" y="28553"/>
                  <a:pt x="1559419" y="26126"/>
                </a:cubicBezTo>
                <a:cubicBezTo>
                  <a:pt x="1377013" y="13400"/>
                  <a:pt x="1497449" y="20473"/>
                  <a:pt x="1392214" y="10451"/>
                </a:cubicBezTo>
                <a:cubicBezTo>
                  <a:pt x="1320409" y="3613"/>
                  <a:pt x="1307798" y="4140"/>
                  <a:pt x="1225010" y="0"/>
                </a:cubicBezTo>
                <a:lnTo>
                  <a:pt x="995103" y="5226"/>
                </a:lnTo>
                <a:cubicBezTo>
                  <a:pt x="982797" y="5709"/>
                  <a:pt x="970775" y="9162"/>
                  <a:pt x="958527" y="10451"/>
                </a:cubicBezTo>
                <a:cubicBezTo>
                  <a:pt x="937669" y="12646"/>
                  <a:pt x="916671" y="13360"/>
                  <a:pt x="895826" y="15676"/>
                </a:cubicBezTo>
                <a:cubicBezTo>
                  <a:pt x="885296" y="16846"/>
                  <a:pt x="874952" y="19329"/>
                  <a:pt x="864475" y="20901"/>
                </a:cubicBezTo>
                <a:cubicBezTo>
                  <a:pt x="817364" y="27967"/>
                  <a:pt x="802917" y="28193"/>
                  <a:pt x="765197" y="36576"/>
                </a:cubicBezTo>
                <a:cubicBezTo>
                  <a:pt x="728446" y="44743"/>
                  <a:pt x="759167" y="38300"/>
                  <a:pt x="728621" y="47027"/>
                </a:cubicBezTo>
                <a:cubicBezTo>
                  <a:pt x="706325" y="53397"/>
                  <a:pt x="705833" y="52091"/>
                  <a:pt x="681595" y="57477"/>
                </a:cubicBezTo>
                <a:cubicBezTo>
                  <a:pt x="644434" y="65735"/>
                  <a:pt x="676602" y="60838"/>
                  <a:pt x="629343" y="67927"/>
                </a:cubicBezTo>
                <a:cubicBezTo>
                  <a:pt x="604984" y="71581"/>
                  <a:pt x="580672" y="75658"/>
                  <a:pt x="556191" y="78378"/>
                </a:cubicBezTo>
                <a:cubicBezTo>
                  <a:pt x="527589" y="81556"/>
                  <a:pt x="484001" y="85024"/>
                  <a:pt x="456914" y="94053"/>
                </a:cubicBezTo>
                <a:lnTo>
                  <a:pt x="425563" y="104503"/>
                </a:lnTo>
                <a:lnTo>
                  <a:pt x="394212" y="114954"/>
                </a:lnTo>
                <a:cubicBezTo>
                  <a:pt x="388987" y="116696"/>
                  <a:pt x="384025" y="119722"/>
                  <a:pt x="378536" y="120179"/>
                </a:cubicBezTo>
                <a:cubicBezTo>
                  <a:pt x="314099" y="125549"/>
                  <a:pt x="361120" y="141079"/>
                  <a:pt x="347186" y="14107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763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4B64126-A532-214E-BAE8-257A86D9AB1D}"/>
              </a:ext>
            </a:extLst>
          </p:cNvPr>
          <p:cNvSpPr>
            <a:spLocks noGrp="1"/>
          </p:cNvSpPr>
          <p:nvPr>
            <p:ph type="title"/>
          </p:nvPr>
        </p:nvSpPr>
        <p:spPr>
          <a:xfrm>
            <a:off x="876691" y="301843"/>
            <a:ext cx="10477109" cy="1003532"/>
          </a:xfrm>
        </p:spPr>
        <p:txBody>
          <a:bodyPr anchor="ctr">
            <a:normAutofit/>
          </a:bodyPr>
          <a:lstStyle/>
          <a:p>
            <a:r>
              <a:rPr lang="en-US" sz="3200" dirty="0">
                <a:solidFill>
                  <a:srgbClr val="FFFFFF"/>
                </a:solidFill>
              </a:rPr>
              <a:t>Anti-Join</a:t>
            </a:r>
          </a:p>
        </p:txBody>
      </p:sp>
      <p:sp>
        <p:nvSpPr>
          <p:cNvPr id="3" name="Content Placeholder 2">
            <a:extLst>
              <a:ext uri="{FF2B5EF4-FFF2-40B4-BE49-F238E27FC236}">
                <a16:creationId xmlns:a16="http://schemas.microsoft.com/office/drawing/2014/main" id="{1878F12D-A5FA-F640-AE65-F07EDFAF9E84}"/>
              </a:ext>
            </a:extLst>
          </p:cNvPr>
          <p:cNvSpPr>
            <a:spLocks noGrp="1"/>
          </p:cNvSpPr>
          <p:nvPr>
            <p:ph idx="1"/>
          </p:nvPr>
        </p:nvSpPr>
        <p:spPr>
          <a:xfrm>
            <a:off x="2241754" y="2308124"/>
            <a:ext cx="7720781" cy="3673576"/>
          </a:xfrm>
        </p:spPr>
        <p:txBody>
          <a:bodyPr>
            <a:normAutofit/>
          </a:bodyPr>
          <a:lstStyle/>
          <a:p>
            <a:pPr marL="0" indent="0">
              <a:buNone/>
            </a:pPr>
            <a:r>
              <a:rPr lang="en-US" sz="2000" dirty="0">
                <a:latin typeface="Consolas" panose="020B0609020204030204" pitchFamily="49" charset="0"/>
                <a:cs typeface="Consolas" panose="020B0609020204030204" pitchFamily="49" charset="0"/>
              </a:rPr>
              <a:t>SELECT * FROM flight f WHERE NOT EXISTS </a:t>
            </a:r>
          </a:p>
          <a:p>
            <a:pPr marL="0" indent="0">
              <a:buNone/>
            </a:pPr>
            <a:r>
              <a:rPr lang="en-US" sz="2000" dirty="0">
                <a:latin typeface="Consolas" panose="020B0609020204030204" pitchFamily="49" charset="0"/>
                <a:cs typeface="Consolas" panose="020B0609020204030204" pitchFamily="49" charset="0"/>
              </a:rPr>
              <a:t>  (SELECT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 FROM </a:t>
            </a:r>
            <a:r>
              <a:rPr lang="en-US" sz="2000" dirty="0" err="1">
                <a:latin typeface="Consolas" panose="020B0609020204030204" pitchFamily="49" charset="0"/>
                <a:cs typeface="Consolas" panose="020B0609020204030204" pitchFamily="49" charset="0"/>
              </a:rPr>
              <a:t>booking_leg</a:t>
            </a:r>
            <a:r>
              <a:rPr lang="en-US" sz="2000" dirty="0">
                <a:latin typeface="Consolas" panose="020B0609020204030204" pitchFamily="49" charset="0"/>
                <a:cs typeface="Consolas" panose="020B0609020204030204" pitchFamily="49" charset="0"/>
              </a:rPr>
              <a:t> WHERE</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f.flight_id</a:t>
            </a: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SELECT * FROM flight WHERE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 NOT IN </a:t>
            </a:r>
          </a:p>
          <a:p>
            <a:pPr marL="0" indent="0">
              <a:buNone/>
            </a:pPr>
            <a:r>
              <a:rPr lang="en-US" sz="2000" dirty="0">
                <a:latin typeface="Consolas" panose="020B0609020204030204" pitchFamily="49" charset="0"/>
                <a:cs typeface="Consolas" panose="020B0609020204030204" pitchFamily="49" charset="0"/>
              </a:rPr>
              <a:t>  (SELECT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 FROM </a:t>
            </a:r>
            <a:r>
              <a:rPr lang="en-US" sz="2000" dirty="0" err="1">
                <a:latin typeface="Consolas" panose="020B0609020204030204" pitchFamily="49" charset="0"/>
                <a:cs typeface="Consolas" panose="020B0609020204030204" pitchFamily="49" charset="0"/>
              </a:rPr>
              <a:t>booking_leg</a:t>
            </a: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In PostgreSQL, only the first form guarantees Anti-Join</a:t>
            </a:r>
          </a:p>
          <a:p>
            <a:pPr marL="0" indent="0">
              <a:buNone/>
            </a:pPr>
            <a:endParaRPr lang="en-US" sz="2000" dirty="0">
              <a:latin typeface="Consolas" panose="020B0609020204030204" pitchFamily="49" charset="0"/>
              <a:cs typeface="Consolas" panose="020B0609020204030204" pitchFamily="49" charset="0"/>
            </a:endParaRPr>
          </a:p>
          <a:p>
            <a:pPr marL="0" indent="0">
              <a:buNone/>
            </a:pPr>
            <a:endParaRPr lang="en-US" sz="2000" dirty="0"/>
          </a:p>
        </p:txBody>
      </p:sp>
    </p:spTree>
    <p:extLst>
      <p:ext uri="{BB962C8B-B14F-4D97-AF65-F5344CB8AC3E}">
        <p14:creationId xmlns:p14="http://schemas.microsoft.com/office/powerpoint/2010/main" val="3652364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A9D145B1-C1BF-0B43-A501-D1ADBC51FE18}"/>
              </a:ext>
            </a:extLst>
          </p:cNvPr>
          <p:cNvPicPr>
            <a:picLocks noGrp="1"/>
          </p:cNvPicPr>
          <p:nvPr>
            <p:ph idx="1"/>
          </p:nvPr>
        </p:nvPicPr>
        <p:blipFill>
          <a:blip r:embed="rId2"/>
          <a:stretch>
            <a:fillRect/>
          </a:stretch>
        </p:blipFill>
        <p:spPr>
          <a:xfrm>
            <a:off x="975971" y="947964"/>
            <a:ext cx="9096941" cy="2168662"/>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A43A12F0-4A07-E345-8DA9-E9E8CF6C3180}"/>
              </a:ext>
            </a:extLst>
          </p:cNvPr>
          <p:cNvPicPr/>
          <p:nvPr/>
        </p:nvPicPr>
        <p:blipFill>
          <a:blip r:embed="rId3"/>
          <a:stretch>
            <a:fillRect/>
          </a:stretch>
        </p:blipFill>
        <p:spPr>
          <a:xfrm>
            <a:off x="1157513" y="3741374"/>
            <a:ext cx="8915400" cy="2316526"/>
          </a:xfrm>
          <a:prstGeom prst="rect">
            <a:avLst/>
          </a:prstGeom>
        </p:spPr>
      </p:pic>
    </p:spTree>
    <p:extLst>
      <p:ext uri="{BB962C8B-B14F-4D97-AF65-F5344CB8AC3E}">
        <p14:creationId xmlns:p14="http://schemas.microsoft.com/office/powerpoint/2010/main" val="12207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0BA108-37E9-D143-6B0F-8483082E2351}"/>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00083793-BD3E-3A2E-0680-20E6C6F6C5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250AB80A-5557-7AB5-4F78-1F63C7219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799F1E-A452-2312-29A1-2886366B7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246315-0F3F-FC58-6D04-904C26803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B265941-A08A-C004-8E4B-EDAE4344B833}"/>
              </a:ext>
            </a:extLst>
          </p:cNvPr>
          <p:cNvSpPr>
            <a:spLocks noGrp="1"/>
          </p:cNvSpPr>
          <p:nvPr>
            <p:ph type="title"/>
          </p:nvPr>
        </p:nvSpPr>
        <p:spPr>
          <a:xfrm>
            <a:off x="876691" y="301843"/>
            <a:ext cx="10477109" cy="1003532"/>
          </a:xfrm>
        </p:spPr>
        <p:txBody>
          <a:bodyPr anchor="ctr">
            <a:normAutofit/>
          </a:bodyPr>
          <a:lstStyle/>
          <a:p>
            <a:r>
              <a:rPr lang="en-US" sz="3200">
                <a:solidFill>
                  <a:srgbClr val="FFFFFF"/>
                </a:solidFill>
              </a:rPr>
              <a:t>What if we just use JOIN?</a:t>
            </a:r>
          </a:p>
        </p:txBody>
      </p:sp>
      <p:sp>
        <p:nvSpPr>
          <p:cNvPr id="3" name="Content Placeholder 2">
            <a:extLst>
              <a:ext uri="{FF2B5EF4-FFF2-40B4-BE49-F238E27FC236}">
                <a16:creationId xmlns:a16="http://schemas.microsoft.com/office/drawing/2014/main" id="{EDF683AB-E889-E991-F805-E7CA5193B2D8}"/>
              </a:ext>
            </a:extLst>
          </p:cNvPr>
          <p:cNvSpPr>
            <a:spLocks noGrp="1"/>
          </p:cNvSpPr>
          <p:nvPr>
            <p:ph idx="1"/>
          </p:nvPr>
        </p:nvSpPr>
        <p:spPr>
          <a:xfrm>
            <a:off x="1123950" y="2133600"/>
            <a:ext cx="9715500" cy="3695700"/>
          </a:xfrm>
        </p:spPr>
        <p:txBody>
          <a:bodyPr>
            <a:normAutofit/>
          </a:bodyPr>
          <a:lstStyle/>
          <a:p>
            <a:pPr marL="0" indent="0">
              <a:buNone/>
            </a:pPr>
            <a:r>
              <a:rPr lang="en-US" sz="2000" dirty="0">
                <a:latin typeface="Consolas" panose="020B0609020204030204" pitchFamily="49" charset="0"/>
                <a:cs typeface="Consolas" panose="020B0609020204030204" pitchFamily="49" charset="0"/>
              </a:rPr>
              <a:t>SELECT f.*</a:t>
            </a:r>
          </a:p>
          <a:p>
            <a:pPr marL="0" indent="0">
              <a:buNone/>
            </a:pPr>
            <a:r>
              <a:rPr lang="en-US" sz="2000" dirty="0">
                <a:latin typeface="Consolas" panose="020B0609020204030204" pitchFamily="49" charset="0"/>
                <a:cs typeface="Consolas" panose="020B0609020204030204" pitchFamily="49" charset="0"/>
              </a:rPr>
              <a:t>FROM flight f</a:t>
            </a:r>
          </a:p>
          <a:p>
            <a:pPr marL="0" indent="0">
              <a:buNone/>
            </a:pPr>
            <a:r>
              <a:rPr lang="en-US" sz="2000" dirty="0">
                <a:latin typeface="Consolas" panose="020B0609020204030204" pitchFamily="49" charset="0"/>
                <a:cs typeface="Consolas" panose="020B0609020204030204" pitchFamily="49" charset="0"/>
              </a:rPr>
              <a:t>JOIN </a:t>
            </a:r>
            <a:r>
              <a:rPr lang="en-US" sz="2000" dirty="0" err="1">
                <a:latin typeface="Consolas" panose="020B0609020204030204" pitchFamily="49" charset="0"/>
                <a:cs typeface="Consolas" panose="020B0609020204030204" pitchFamily="49" charset="0"/>
              </a:rPr>
              <a:t>booking_leg</a:t>
            </a:r>
            <a:r>
              <a:rPr lang="en-US" sz="2000" dirty="0">
                <a:latin typeface="Consolas" panose="020B0609020204030204" pitchFamily="49" charset="0"/>
                <a:cs typeface="Consolas" panose="020B0609020204030204" pitchFamily="49" charset="0"/>
              </a:rPr>
              <a:t> bl USING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a:p>
            <a:pPr marL="0" indent="0" algn="ctr">
              <a:buNone/>
            </a:pPr>
            <a:r>
              <a:rPr lang="en-US" sz="2000" b="1" dirty="0"/>
              <a:t>Duplicates!</a:t>
            </a:r>
          </a:p>
          <a:p>
            <a:pPr marL="0" indent="0">
              <a:buNone/>
            </a:pPr>
            <a:endParaRPr lang="en-US" sz="2000" dirty="0"/>
          </a:p>
        </p:txBody>
      </p:sp>
    </p:spTree>
    <p:extLst>
      <p:ext uri="{BB962C8B-B14F-4D97-AF65-F5344CB8AC3E}">
        <p14:creationId xmlns:p14="http://schemas.microsoft.com/office/powerpoint/2010/main" val="41260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124D96B-97FA-7443-8109-8387515AE256}"/>
              </a:ext>
            </a:extLst>
          </p:cNvPr>
          <p:cNvSpPr>
            <a:spLocks noGrp="1"/>
          </p:cNvSpPr>
          <p:nvPr>
            <p:ph type="title"/>
          </p:nvPr>
        </p:nvSpPr>
        <p:spPr>
          <a:xfrm>
            <a:off x="876691" y="301843"/>
            <a:ext cx="10477109" cy="1003532"/>
          </a:xfrm>
        </p:spPr>
        <p:txBody>
          <a:bodyPr anchor="ctr">
            <a:normAutofit/>
          </a:bodyPr>
          <a:lstStyle/>
          <a:p>
            <a:r>
              <a:rPr lang="en-US" sz="3200" dirty="0">
                <a:solidFill>
                  <a:srgbClr val="FFFFFF"/>
                </a:solidFill>
              </a:rPr>
              <a:t>If we use DISTINCT?</a:t>
            </a:r>
          </a:p>
        </p:txBody>
      </p:sp>
      <p:sp>
        <p:nvSpPr>
          <p:cNvPr id="3" name="Content Placeholder 2">
            <a:extLst>
              <a:ext uri="{FF2B5EF4-FFF2-40B4-BE49-F238E27FC236}">
                <a16:creationId xmlns:a16="http://schemas.microsoft.com/office/drawing/2014/main" id="{4B5AA311-B3F1-C849-BAFB-E5F5B03D9764}"/>
              </a:ext>
            </a:extLst>
          </p:cNvPr>
          <p:cNvSpPr>
            <a:spLocks noGrp="1"/>
          </p:cNvSpPr>
          <p:nvPr>
            <p:ph idx="1"/>
          </p:nvPr>
        </p:nvSpPr>
        <p:spPr>
          <a:xfrm>
            <a:off x="973480" y="1808965"/>
            <a:ext cx="9715500" cy="1686046"/>
          </a:xfrm>
        </p:spPr>
        <p:txBody>
          <a:bodyPr>
            <a:normAutofit/>
          </a:bodyPr>
          <a:lstStyle/>
          <a:p>
            <a:pPr marL="0" indent="0">
              <a:buNone/>
            </a:pPr>
            <a:r>
              <a:rPr lang="en-US" sz="2000" dirty="0">
                <a:latin typeface="Consolas" panose="020B0609020204030204" pitchFamily="49" charset="0"/>
                <a:cs typeface="Consolas" panose="020B0609020204030204" pitchFamily="49" charset="0"/>
              </a:rPr>
              <a:t>SELECT *</a:t>
            </a:r>
          </a:p>
          <a:p>
            <a:pPr marL="0" indent="0">
              <a:buNone/>
            </a:pPr>
            <a:r>
              <a:rPr lang="en-US" sz="2000" dirty="0">
                <a:latin typeface="Consolas" panose="020B0609020204030204" pitchFamily="49" charset="0"/>
                <a:cs typeface="Consolas" panose="020B0609020204030204" pitchFamily="49" charset="0"/>
              </a:rPr>
              <a:t>FROM flight f</a:t>
            </a:r>
          </a:p>
          <a:p>
            <a:pPr marL="0" indent="0">
              <a:buNone/>
            </a:pPr>
            <a:r>
              <a:rPr lang="en-US" sz="2000" dirty="0">
                <a:latin typeface="Consolas" panose="020B0609020204030204" pitchFamily="49" charset="0"/>
                <a:cs typeface="Consolas" panose="020B0609020204030204" pitchFamily="49" charset="0"/>
              </a:rPr>
              <a:t>JOIN (SELECT DISTINCT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 FROM </a:t>
            </a:r>
            <a:r>
              <a:rPr lang="en-US" sz="2000" dirty="0" err="1">
                <a:latin typeface="Consolas" panose="020B0609020204030204" pitchFamily="49" charset="0"/>
                <a:cs typeface="Consolas" panose="020B0609020204030204" pitchFamily="49" charset="0"/>
              </a:rPr>
              <a:t>booking_leg</a:t>
            </a:r>
            <a:r>
              <a:rPr lang="en-US" sz="2000" dirty="0">
                <a:latin typeface="Consolas" panose="020B0609020204030204" pitchFamily="49" charset="0"/>
                <a:cs typeface="Consolas" panose="020B0609020204030204" pitchFamily="49" charset="0"/>
              </a:rPr>
              <a:t>) bl </a:t>
            </a:r>
          </a:p>
          <a:p>
            <a:pPr marL="0" indent="0">
              <a:buNone/>
            </a:pPr>
            <a:r>
              <a:rPr lang="en-US" sz="2000" dirty="0">
                <a:latin typeface="Consolas" panose="020B0609020204030204" pitchFamily="49" charset="0"/>
                <a:cs typeface="Consolas" panose="020B0609020204030204" pitchFamily="49" charset="0"/>
              </a:rPr>
              <a:t>   USING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a:t>
            </a:r>
          </a:p>
          <a:p>
            <a:pPr marL="0" indent="0">
              <a:buNone/>
            </a:pPr>
            <a:endParaRPr lang="en-US" sz="2000" dirty="0"/>
          </a:p>
          <a:p>
            <a:pPr marL="0" indent="0">
              <a:buNone/>
            </a:pPr>
            <a:endParaRPr lang="en-US" sz="2000" dirty="0"/>
          </a:p>
        </p:txBody>
      </p:sp>
      <p:pic>
        <p:nvPicPr>
          <p:cNvPr id="4" name="Picture 3" descr="A screenshot of a cell phone&#10;&#10;Description automatically generated">
            <a:extLst>
              <a:ext uri="{FF2B5EF4-FFF2-40B4-BE49-F238E27FC236}">
                <a16:creationId xmlns:a16="http://schemas.microsoft.com/office/drawing/2014/main" id="{3B65D6A3-B7F2-B363-7AEB-0CAAB5174CD1}"/>
              </a:ext>
            </a:extLst>
          </p:cNvPr>
          <p:cNvPicPr/>
          <p:nvPr/>
        </p:nvPicPr>
        <p:blipFill>
          <a:blip r:embed="rId3"/>
          <a:stretch>
            <a:fillRect/>
          </a:stretch>
        </p:blipFill>
        <p:spPr>
          <a:xfrm>
            <a:off x="973480" y="3655171"/>
            <a:ext cx="8280686" cy="3017634"/>
          </a:xfrm>
          <a:prstGeom prst="rect">
            <a:avLst/>
          </a:prstGeom>
        </p:spPr>
      </p:pic>
    </p:spTree>
    <p:extLst>
      <p:ext uri="{BB962C8B-B14F-4D97-AF65-F5344CB8AC3E}">
        <p14:creationId xmlns:p14="http://schemas.microsoft.com/office/powerpoint/2010/main" val="100304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AF38-7B66-634C-AC1B-9BEFBEC31044}"/>
              </a:ext>
            </a:extLst>
          </p:cNvPr>
          <p:cNvSpPr>
            <a:spLocks noGrp="1"/>
          </p:cNvSpPr>
          <p:nvPr>
            <p:ph type="title"/>
          </p:nvPr>
        </p:nvSpPr>
        <p:spPr>
          <a:xfrm>
            <a:off x="838200" y="800994"/>
            <a:ext cx="3687491" cy="2056896"/>
          </a:xfrm>
        </p:spPr>
        <p:txBody>
          <a:bodyPr anchor="t">
            <a:normAutofit/>
          </a:bodyPr>
          <a:lstStyle/>
          <a:p>
            <a:r>
              <a:rPr lang="en-US" sz="3200" b="1" dirty="0"/>
              <a:t>Even faster</a:t>
            </a:r>
          </a:p>
        </p:txBody>
      </p:sp>
      <p:sp>
        <p:nvSpPr>
          <p:cNvPr id="3" name="Content Placeholder 2">
            <a:extLst>
              <a:ext uri="{FF2B5EF4-FFF2-40B4-BE49-F238E27FC236}">
                <a16:creationId xmlns:a16="http://schemas.microsoft.com/office/drawing/2014/main" id="{23F38068-6746-7645-90B8-652CCABD779C}"/>
              </a:ext>
            </a:extLst>
          </p:cNvPr>
          <p:cNvSpPr>
            <a:spLocks noGrp="1"/>
          </p:cNvSpPr>
          <p:nvPr>
            <p:ph idx="1"/>
          </p:nvPr>
        </p:nvSpPr>
        <p:spPr>
          <a:xfrm>
            <a:off x="5341546" y="751555"/>
            <a:ext cx="5946040" cy="2106334"/>
          </a:xfrm>
        </p:spPr>
        <p:txBody>
          <a:bodyPr anchor="t">
            <a:normAutofit/>
          </a:bodyPr>
          <a:lstStyle/>
          <a:p>
            <a:pPr marL="0" indent="0">
              <a:buNone/>
            </a:pPr>
            <a:r>
              <a:rPr lang="en-US" sz="2000" dirty="0">
                <a:latin typeface="Consolas" panose="020B0609020204030204" pitchFamily="49" charset="0"/>
                <a:cs typeface="Consolas" panose="020B0609020204030204" pitchFamily="49" charset="0"/>
              </a:rPr>
              <a:t>SELECT </a:t>
            </a:r>
            <a:r>
              <a:rPr lang="en-US" sz="2000" dirty="0" err="1">
                <a:latin typeface="Consolas" panose="020B0609020204030204" pitchFamily="49" charset="0"/>
                <a:cs typeface="Consolas" panose="020B0609020204030204" pitchFamily="49" charset="0"/>
              </a:rPr>
              <a:t>f.flight_id</a:t>
            </a: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FROM flight f</a:t>
            </a:r>
          </a:p>
          <a:p>
            <a:pPr marL="0" indent="0">
              <a:buNone/>
            </a:pPr>
            <a:r>
              <a:rPr lang="en-US" sz="2000" dirty="0">
                <a:latin typeface="Consolas" panose="020B0609020204030204" pitchFamily="49" charset="0"/>
                <a:cs typeface="Consolas" panose="020B0609020204030204" pitchFamily="49" charset="0"/>
              </a:rPr>
              <a:t>JOIN (select distinct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 FROM </a:t>
            </a:r>
            <a:r>
              <a:rPr lang="en-US" sz="2000" dirty="0" err="1">
                <a:latin typeface="Consolas" panose="020B0609020204030204" pitchFamily="49" charset="0"/>
                <a:cs typeface="Consolas" panose="020B0609020204030204" pitchFamily="49" charset="0"/>
              </a:rPr>
              <a:t>booking_leg</a:t>
            </a:r>
            <a:r>
              <a:rPr lang="en-US" sz="2000" dirty="0">
                <a:latin typeface="Consolas" panose="020B0609020204030204" pitchFamily="49" charset="0"/>
                <a:cs typeface="Consolas" panose="020B0609020204030204" pitchFamily="49" charset="0"/>
              </a:rPr>
              <a:t>) bl USING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a:p>
            <a:pPr marL="0" indent="0">
              <a:buNone/>
            </a:pPr>
            <a:endParaRPr lang="en-US" sz="2000" dirty="0">
              <a:latin typeface="Consolas" panose="020B0609020204030204" pitchFamily="49" charset="0"/>
              <a:cs typeface="Consolas" panose="020B0609020204030204" pitchFamily="49" charset="0"/>
            </a:endParaRPr>
          </a:p>
          <a:p>
            <a:pPr marL="0" indent="0">
              <a:buNone/>
            </a:pPr>
            <a:endParaRPr lang="en-US" sz="2000" dirty="0"/>
          </a:p>
        </p:txBody>
      </p:sp>
      <p:pic>
        <p:nvPicPr>
          <p:cNvPr id="4" name="Picture 3" descr="A screenshot of a cell phone&#10;&#10;Description automatically generated">
            <a:extLst>
              <a:ext uri="{FF2B5EF4-FFF2-40B4-BE49-F238E27FC236}">
                <a16:creationId xmlns:a16="http://schemas.microsoft.com/office/drawing/2014/main" id="{ACC36C8A-8C90-0141-960E-CD2EFB1789C8}"/>
              </a:ext>
            </a:extLst>
          </p:cNvPr>
          <p:cNvPicPr/>
          <p:nvPr/>
        </p:nvPicPr>
        <p:blipFill>
          <a:blip r:embed="rId2"/>
          <a:stretch>
            <a:fillRect/>
          </a:stretch>
        </p:blipFill>
        <p:spPr>
          <a:xfrm>
            <a:off x="904410" y="3388510"/>
            <a:ext cx="10383176" cy="2517921"/>
          </a:xfrm>
          <a:prstGeom prst="rect">
            <a:avLst/>
          </a:prstGeom>
        </p:spPr>
      </p:pic>
      <p:grpSp>
        <p:nvGrpSpPr>
          <p:cNvPr id="9" name="Group 8">
            <a:extLst>
              <a:ext uri="{FF2B5EF4-FFF2-40B4-BE49-F238E27FC236}">
                <a16:creationId xmlns:a16="http://schemas.microsoft.com/office/drawing/2014/main" id="{E4A41B9E-A0C8-F78B-E5B6-A0D02D8810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F27C9029-9BF9-D125-90D6-AB03931B0B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F84619-412D-A0C9-3DC9-47C3A42B9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8593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D6ED-1349-684A-9E76-7E0E29AFE5C5}"/>
              </a:ext>
            </a:extLst>
          </p:cNvPr>
          <p:cNvSpPr>
            <a:spLocks noGrp="1"/>
          </p:cNvSpPr>
          <p:nvPr>
            <p:ph type="title"/>
          </p:nvPr>
        </p:nvSpPr>
        <p:spPr>
          <a:xfrm>
            <a:off x="838200" y="800994"/>
            <a:ext cx="3687491" cy="2056896"/>
          </a:xfrm>
        </p:spPr>
        <p:txBody>
          <a:bodyPr anchor="t">
            <a:normAutofit/>
          </a:bodyPr>
          <a:lstStyle/>
          <a:p>
            <a:r>
              <a:rPr lang="en-US" sz="3200" b="1" dirty="0"/>
              <a:t>Anti-join as OUTER JOIN </a:t>
            </a:r>
            <a:br>
              <a:rPr lang="en-US" sz="3200" b="1" dirty="0"/>
            </a:br>
            <a:r>
              <a:rPr lang="en-US" sz="3200" b="1" dirty="0"/>
              <a:t>(stable planner behavior)</a:t>
            </a:r>
          </a:p>
        </p:txBody>
      </p:sp>
      <p:sp>
        <p:nvSpPr>
          <p:cNvPr id="3" name="Content Placeholder 2">
            <a:extLst>
              <a:ext uri="{FF2B5EF4-FFF2-40B4-BE49-F238E27FC236}">
                <a16:creationId xmlns:a16="http://schemas.microsoft.com/office/drawing/2014/main" id="{79B387EA-F5D9-A04B-8D11-25212832E977}"/>
              </a:ext>
            </a:extLst>
          </p:cNvPr>
          <p:cNvSpPr>
            <a:spLocks noGrp="1"/>
          </p:cNvSpPr>
          <p:nvPr>
            <p:ph idx="1"/>
          </p:nvPr>
        </p:nvSpPr>
        <p:spPr>
          <a:xfrm>
            <a:off x="5341546" y="751555"/>
            <a:ext cx="5946040" cy="2106334"/>
          </a:xfrm>
        </p:spPr>
        <p:txBody>
          <a:bodyPr anchor="t">
            <a:normAutofit/>
          </a:bodyPr>
          <a:lstStyle/>
          <a:p>
            <a:pPr marL="0" indent="0">
              <a:buNone/>
            </a:pPr>
            <a:r>
              <a:rPr lang="en-US" sz="2000" dirty="0">
                <a:latin typeface="Consolas" panose="020B0609020204030204" pitchFamily="49" charset="0"/>
                <a:cs typeface="Consolas" panose="020B0609020204030204" pitchFamily="49" charset="0"/>
              </a:rPr>
              <a:t>SELECT </a:t>
            </a:r>
            <a:r>
              <a:rPr lang="en-US" sz="2000">
                <a:latin typeface="Consolas" panose="020B0609020204030204" pitchFamily="49" charset="0"/>
                <a:cs typeface="Consolas" panose="020B0609020204030204" pitchFamily="49" charset="0"/>
              </a:rPr>
              <a:t>f.flight_id</a:t>
            </a: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FROM flight f</a:t>
            </a:r>
          </a:p>
          <a:p>
            <a:pPr marL="0" indent="0">
              <a:buNone/>
            </a:pPr>
            <a:r>
              <a:rPr lang="en-US" sz="2000" dirty="0">
                <a:latin typeface="Consolas" panose="020B0609020204030204" pitchFamily="49" charset="0"/>
                <a:cs typeface="Consolas" panose="020B0609020204030204" pitchFamily="49" charset="0"/>
              </a:rPr>
              <a:t>LEFT OUTER JOIN </a:t>
            </a:r>
            <a:r>
              <a:rPr lang="en-US" sz="2000">
                <a:latin typeface="Consolas" panose="020B0609020204030204" pitchFamily="49" charset="0"/>
                <a:cs typeface="Consolas" panose="020B0609020204030204" pitchFamily="49" charset="0"/>
              </a:rPr>
              <a:t>booking_leg</a:t>
            </a:r>
            <a:r>
              <a:rPr lang="en-US" sz="2000" dirty="0">
                <a:latin typeface="Consolas" panose="020B0609020204030204" pitchFamily="49" charset="0"/>
                <a:cs typeface="Consolas" panose="020B0609020204030204" pitchFamily="49" charset="0"/>
              </a:rPr>
              <a:t> bl USING (</a:t>
            </a:r>
            <a:r>
              <a:rPr lang="en-US" sz="2000">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WHERE </a:t>
            </a:r>
            <a:r>
              <a:rPr lang="en-US" sz="2000">
                <a:latin typeface="Consolas" panose="020B0609020204030204" pitchFamily="49" charset="0"/>
                <a:cs typeface="Consolas" panose="020B0609020204030204" pitchFamily="49" charset="0"/>
              </a:rPr>
              <a:t>bl.flight_id</a:t>
            </a:r>
            <a:r>
              <a:rPr lang="en-US" sz="2000" dirty="0">
                <a:latin typeface="Consolas" panose="020B0609020204030204" pitchFamily="49" charset="0"/>
                <a:cs typeface="Consolas" panose="020B0609020204030204" pitchFamily="49" charset="0"/>
              </a:rPr>
              <a:t> IS NULL</a:t>
            </a:r>
          </a:p>
          <a:p>
            <a:pPr marL="0" indent="0">
              <a:buNone/>
            </a:pPr>
            <a:endParaRPr lang="en-US" sz="2000"/>
          </a:p>
          <a:p>
            <a:pPr marL="0" indent="0">
              <a:buNone/>
            </a:pPr>
            <a:endParaRPr lang="en-US" sz="2000"/>
          </a:p>
        </p:txBody>
      </p:sp>
      <p:pic>
        <p:nvPicPr>
          <p:cNvPr id="4" name="Picture 3">
            <a:extLst>
              <a:ext uri="{FF2B5EF4-FFF2-40B4-BE49-F238E27FC236}">
                <a16:creationId xmlns:a16="http://schemas.microsoft.com/office/drawing/2014/main" id="{F519E9A6-8F69-CB4D-A6D2-840B0BFD9C45}"/>
              </a:ext>
            </a:extLst>
          </p:cNvPr>
          <p:cNvPicPr/>
          <p:nvPr/>
        </p:nvPicPr>
        <p:blipFill>
          <a:blip r:embed="rId2"/>
          <a:stretch>
            <a:fillRect/>
          </a:stretch>
        </p:blipFill>
        <p:spPr>
          <a:xfrm>
            <a:off x="904410" y="3414469"/>
            <a:ext cx="10383176" cy="2466003"/>
          </a:xfrm>
          <a:prstGeom prst="rect">
            <a:avLst/>
          </a:prstGeom>
        </p:spPr>
      </p:pic>
      <p:grpSp>
        <p:nvGrpSpPr>
          <p:cNvPr id="9" name="Group 8">
            <a:extLst>
              <a:ext uri="{FF2B5EF4-FFF2-40B4-BE49-F238E27FC236}">
                <a16:creationId xmlns:a16="http://schemas.microsoft.com/office/drawing/2014/main" id="{E4A41B9E-A0C8-F78B-E5B6-A0D02D8810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F27C9029-9BF9-D125-90D6-AB03931B0B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F84619-412D-A0C9-3DC9-47C3A42B9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2447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ABB2D-4103-77BD-D6FF-99B1060D5B58}"/>
              </a:ext>
            </a:extLst>
          </p:cNvPr>
          <p:cNvSpPr>
            <a:spLocks noGrp="1"/>
          </p:cNvSpPr>
          <p:nvPr>
            <p:ph type="title"/>
          </p:nvPr>
        </p:nvSpPr>
        <p:spPr>
          <a:xfrm>
            <a:off x="761803" y="350196"/>
            <a:ext cx="4646904" cy="1624520"/>
          </a:xfrm>
        </p:spPr>
        <p:txBody>
          <a:bodyPr anchor="ctr">
            <a:normAutofit/>
          </a:bodyPr>
          <a:lstStyle/>
          <a:p>
            <a:r>
              <a:rPr lang="en-US" sz="4000"/>
              <a:t>More on join order</a:t>
            </a:r>
          </a:p>
        </p:txBody>
      </p:sp>
      <p:sp>
        <p:nvSpPr>
          <p:cNvPr id="3" name="Content Placeholder 2">
            <a:extLst>
              <a:ext uri="{FF2B5EF4-FFF2-40B4-BE49-F238E27FC236}">
                <a16:creationId xmlns:a16="http://schemas.microsoft.com/office/drawing/2014/main" id="{C12962A6-F9F2-1C5E-6D2E-676C69941AA0}"/>
              </a:ext>
            </a:extLst>
          </p:cNvPr>
          <p:cNvSpPr>
            <a:spLocks noGrp="1"/>
          </p:cNvSpPr>
          <p:nvPr>
            <p:ph idx="1"/>
          </p:nvPr>
        </p:nvSpPr>
        <p:spPr>
          <a:xfrm>
            <a:off x="761802" y="2743200"/>
            <a:ext cx="4646905" cy="3613149"/>
          </a:xfrm>
        </p:spPr>
        <p:txBody>
          <a:bodyPr anchor="ctr">
            <a:normAutofit/>
          </a:bodyPr>
          <a:lstStyle/>
          <a:p>
            <a:pPr marL="0" indent="0">
              <a:buNone/>
            </a:pPr>
            <a:r>
              <a:rPr lang="en-US" sz="2000"/>
              <a:t>Full scans are more common in OLAP systems, where the number of tables in JOIN can be massive.</a:t>
            </a:r>
          </a:p>
          <a:p>
            <a:pPr marL="0" indent="0">
              <a:buNone/>
            </a:pPr>
            <a:r>
              <a:rPr lang="en-US" sz="2000"/>
              <a:t>What if “we know better”?</a:t>
            </a:r>
          </a:p>
        </p:txBody>
      </p:sp>
      <p:pic>
        <p:nvPicPr>
          <p:cNvPr id="6" name="Picture 5" descr="Chemical formulas are written on paper">
            <a:extLst>
              <a:ext uri="{FF2B5EF4-FFF2-40B4-BE49-F238E27FC236}">
                <a16:creationId xmlns:a16="http://schemas.microsoft.com/office/drawing/2014/main" id="{0C664B51-8408-7375-6A89-4F27DA596236}"/>
              </a:ext>
            </a:extLst>
          </p:cNvPr>
          <p:cNvPicPr>
            <a:picLocks noChangeAspect="1"/>
          </p:cNvPicPr>
          <p:nvPr/>
        </p:nvPicPr>
        <p:blipFill>
          <a:blip r:embed="rId2"/>
          <a:srcRect l="24744" r="25200"/>
          <a:stretch/>
        </p:blipFill>
        <p:spPr>
          <a:xfrm>
            <a:off x="6096000" y="1"/>
            <a:ext cx="6102825" cy="6858000"/>
          </a:xfrm>
          <a:prstGeom prst="rect">
            <a:avLst/>
          </a:prstGeom>
        </p:spPr>
      </p:pic>
    </p:spTree>
    <p:extLst>
      <p:ext uri="{BB962C8B-B14F-4D97-AF65-F5344CB8AC3E}">
        <p14:creationId xmlns:p14="http://schemas.microsoft.com/office/powerpoint/2010/main" val="1528623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1044A2-6B59-5332-74A0-7BF31FC8731F}"/>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F45ED936-4815-17F5-A34A-AC40A808C6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368BF493-91A4-6F16-BBA3-80E64290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19BCD2-9715-8917-86DB-22298DA3C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794B06-1214-E28A-91A4-D8461610E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E7375E5-4921-FB61-8855-F7EE61343C02}"/>
              </a:ext>
            </a:extLst>
          </p:cNvPr>
          <p:cNvSpPr>
            <a:spLocks noGrp="1"/>
          </p:cNvSpPr>
          <p:nvPr>
            <p:ph type="title"/>
          </p:nvPr>
        </p:nvSpPr>
        <p:spPr>
          <a:xfrm>
            <a:off x="876691" y="301843"/>
            <a:ext cx="10477109" cy="1003532"/>
          </a:xfrm>
        </p:spPr>
        <p:txBody>
          <a:bodyPr anchor="ctr">
            <a:normAutofit/>
          </a:bodyPr>
          <a:lstStyle/>
          <a:p>
            <a:r>
              <a:rPr lang="en-US" sz="3200" dirty="0" err="1">
                <a:solidFill>
                  <a:srgbClr val="FFFFFF"/>
                </a:solidFill>
              </a:rPr>
              <a:t>join_collapse_limit</a:t>
            </a:r>
            <a:endParaRPr lang="en-US" sz="3200" dirty="0">
              <a:solidFill>
                <a:srgbClr val="FFFFFF"/>
              </a:solidFill>
            </a:endParaRPr>
          </a:p>
        </p:txBody>
      </p:sp>
      <p:sp>
        <p:nvSpPr>
          <p:cNvPr id="3" name="Content Placeholder 2">
            <a:extLst>
              <a:ext uri="{FF2B5EF4-FFF2-40B4-BE49-F238E27FC236}">
                <a16:creationId xmlns:a16="http://schemas.microsoft.com/office/drawing/2014/main" id="{5011B015-C2F4-D826-7787-CF404086C0C6}"/>
              </a:ext>
            </a:extLst>
          </p:cNvPr>
          <p:cNvSpPr>
            <a:spLocks noGrp="1"/>
          </p:cNvSpPr>
          <p:nvPr>
            <p:ph idx="1"/>
          </p:nvPr>
        </p:nvSpPr>
        <p:spPr>
          <a:xfrm>
            <a:off x="1123950" y="2133600"/>
            <a:ext cx="9715500" cy="3695700"/>
          </a:xfrm>
        </p:spPr>
        <p:txBody>
          <a:bodyPr>
            <a:normAutofit/>
          </a:bodyPr>
          <a:lstStyle/>
          <a:p>
            <a:pPr marL="0" indent="0">
              <a:buNone/>
            </a:pPr>
            <a:endParaRPr lang="en-US" sz="2000" dirty="0">
              <a:latin typeface="Consolas" panose="020B0609020204030204" pitchFamily="49" charset="0"/>
              <a:cs typeface="Consolas" panose="020B0609020204030204" pitchFamily="49" charset="0"/>
            </a:endParaRPr>
          </a:p>
          <a:p>
            <a:pPr marL="0" indent="0">
              <a:buNone/>
            </a:pPr>
            <a:endParaRPr lang="en-US" sz="2000" dirty="0"/>
          </a:p>
        </p:txBody>
      </p:sp>
      <p:sp>
        <p:nvSpPr>
          <p:cNvPr id="6" name="TextBox 5">
            <a:extLst>
              <a:ext uri="{FF2B5EF4-FFF2-40B4-BE49-F238E27FC236}">
                <a16:creationId xmlns:a16="http://schemas.microsoft.com/office/drawing/2014/main" id="{68954FFC-FA1F-0CCE-9CFA-723A441B77EC}"/>
              </a:ext>
            </a:extLst>
          </p:cNvPr>
          <p:cNvSpPr txBox="1"/>
          <p:nvPr/>
        </p:nvSpPr>
        <p:spPr>
          <a:xfrm>
            <a:off x="1352550" y="2517339"/>
            <a:ext cx="7029450" cy="2308324"/>
          </a:xfrm>
          <a:prstGeom prst="rect">
            <a:avLst/>
          </a:prstGeom>
          <a:noFill/>
        </p:spPr>
        <p:txBody>
          <a:bodyPr wrap="square">
            <a:spAutoFit/>
          </a:bodyPr>
          <a:lstStyle/>
          <a:p>
            <a:pPr marL="0" indent="0">
              <a:buNone/>
            </a:pPr>
            <a:r>
              <a:rPr lang="en-US" dirty="0"/>
              <a:t>By default: 8</a:t>
            </a:r>
          </a:p>
          <a:p>
            <a:pPr marL="0" indent="0">
              <a:buNone/>
            </a:pPr>
            <a:r>
              <a:rPr lang="en-US" dirty="0"/>
              <a:t>We recommend not more than 12 but test the speed of EXPLAIN.</a:t>
            </a:r>
          </a:p>
          <a:p>
            <a:pPr marL="0" indent="0">
              <a:buNone/>
            </a:pPr>
            <a:endParaRPr lang="en-US" dirty="0"/>
          </a:p>
          <a:p>
            <a:pPr marL="0" indent="0">
              <a:buNone/>
            </a:pPr>
            <a:r>
              <a:rPr lang="en-US" dirty="0"/>
              <a:t>If N, then #of plans N!</a:t>
            </a:r>
          </a:p>
          <a:p>
            <a:pPr marL="0" indent="0">
              <a:buNone/>
            </a:pPr>
            <a:endParaRPr lang="en-US" dirty="0"/>
          </a:p>
          <a:p>
            <a:pPr marL="0" indent="0">
              <a:buNone/>
            </a:pPr>
            <a:r>
              <a:rPr lang="en-US" dirty="0"/>
              <a:t>In OLAP, it may be a good practice:</a:t>
            </a:r>
          </a:p>
          <a:p>
            <a:pPr marL="0" indent="0">
              <a:buNone/>
            </a:pPr>
            <a:endParaRPr lang="en-US" dirty="0"/>
          </a:p>
          <a:p>
            <a:pPr marL="0" indent="0">
              <a:buNone/>
            </a:pPr>
            <a:r>
              <a:rPr lang="en-US" dirty="0">
                <a:latin typeface="Consolas" panose="020B0609020204030204" pitchFamily="49" charset="0"/>
                <a:cs typeface="Consolas" panose="020B0609020204030204" pitchFamily="49" charset="0"/>
              </a:rPr>
              <a:t>SET </a:t>
            </a:r>
            <a:r>
              <a:rPr lang="en-US" dirty="0" err="1">
                <a:latin typeface="Consolas" panose="020B0609020204030204" pitchFamily="49" charset="0"/>
                <a:cs typeface="Consolas" panose="020B0609020204030204" pitchFamily="49" charset="0"/>
              </a:rPr>
              <a:t>join_collapse_limit</a:t>
            </a:r>
            <a:r>
              <a:rPr lang="en-US" dirty="0">
                <a:latin typeface="Consolas" panose="020B0609020204030204" pitchFamily="49" charset="0"/>
                <a:cs typeface="Consolas" panose="020B0609020204030204" pitchFamily="49" charset="0"/>
              </a:rPr>
              <a:t> = 1 </a:t>
            </a:r>
          </a:p>
        </p:txBody>
      </p:sp>
    </p:spTree>
    <p:extLst>
      <p:ext uri="{BB962C8B-B14F-4D97-AF65-F5344CB8AC3E}">
        <p14:creationId xmlns:p14="http://schemas.microsoft.com/office/powerpoint/2010/main" val="1139818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03C938-A2B2-ED97-F5D5-291ABAC165D8}"/>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Brown wooden bowling pins and bowling ball">
            <a:extLst>
              <a:ext uri="{FF2B5EF4-FFF2-40B4-BE49-F238E27FC236}">
                <a16:creationId xmlns:a16="http://schemas.microsoft.com/office/drawing/2014/main" id="{A6C67C9B-5C95-EFCF-15BC-80023796E53B}"/>
              </a:ext>
            </a:extLst>
          </p:cNvPr>
          <p:cNvPicPr>
            <a:picLocks noChangeAspect="1"/>
          </p:cNvPicPr>
          <p:nvPr/>
        </p:nvPicPr>
        <p:blipFill>
          <a:blip r:embed="rId2"/>
          <a:srcRect l="9618" t="9091" r="4200"/>
          <a:stretch>
            <a:fillRect/>
          </a:stretch>
        </p:blipFill>
        <p:spPr>
          <a:xfrm>
            <a:off x="3523488" y="10"/>
            <a:ext cx="8668512" cy="6857990"/>
          </a:xfrm>
          <a:prstGeom prst="rect">
            <a:avLst/>
          </a:prstGeom>
        </p:spPr>
      </p:pic>
      <p:sp>
        <p:nvSpPr>
          <p:cNvPr id="43" name="Rectangle 4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5CD2BB-B507-946E-29FB-9D601B53768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Grouping</a:t>
            </a:r>
          </a:p>
        </p:txBody>
      </p:sp>
      <p:sp>
        <p:nvSpPr>
          <p:cNvPr id="44" name="Rectangle 4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1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C9B6-B6A0-954C-515C-CA2E6404D53E}"/>
              </a:ext>
            </a:extLst>
          </p:cNvPr>
          <p:cNvSpPr>
            <a:spLocks noGrp="1"/>
          </p:cNvSpPr>
          <p:nvPr>
            <p:ph type="title"/>
          </p:nvPr>
        </p:nvSpPr>
        <p:spPr>
          <a:xfrm>
            <a:off x="630935" y="639520"/>
            <a:ext cx="5103943" cy="1719072"/>
          </a:xfrm>
        </p:spPr>
        <p:txBody>
          <a:bodyPr anchor="b">
            <a:normAutofit/>
          </a:bodyPr>
          <a:lstStyle/>
          <a:p>
            <a:r>
              <a:rPr lang="en-US" sz="4600" b="1" dirty="0">
                <a:solidFill>
                  <a:srgbClr val="0070C0"/>
                </a:solidFill>
              </a:rPr>
              <a:t>PG DATA 2026</a:t>
            </a:r>
            <a:br>
              <a:rPr lang="en-US" sz="4600" dirty="0"/>
            </a:br>
            <a:r>
              <a:rPr lang="en-US" sz="2700" dirty="0">
                <a:hlinkClick r:id="rId2"/>
              </a:rPr>
              <a:t>https://2026.pg-data.org/</a:t>
            </a:r>
            <a:endParaRPr lang="en-US" sz="2700" dirty="0"/>
          </a:p>
        </p:txBody>
      </p:sp>
      <p:sp>
        <p:nvSpPr>
          <p:cNvPr id="3" name="Content Placeholder 2">
            <a:extLst>
              <a:ext uri="{FF2B5EF4-FFF2-40B4-BE49-F238E27FC236}">
                <a16:creationId xmlns:a16="http://schemas.microsoft.com/office/drawing/2014/main" id="{49372634-67AF-F7BE-3D53-0EA58EFB0C34}"/>
              </a:ext>
            </a:extLst>
          </p:cNvPr>
          <p:cNvSpPr>
            <a:spLocks noGrp="1"/>
          </p:cNvSpPr>
          <p:nvPr>
            <p:ph idx="1"/>
          </p:nvPr>
        </p:nvSpPr>
        <p:spPr>
          <a:xfrm>
            <a:off x="834886" y="3165613"/>
            <a:ext cx="2939299" cy="2857500"/>
          </a:xfrm>
        </p:spPr>
        <p:txBody>
          <a:bodyPr anchor="t">
            <a:normAutofit/>
          </a:bodyPr>
          <a:lstStyle/>
          <a:p>
            <a:pPr marL="0" indent="0">
              <a:buNone/>
            </a:pPr>
            <a:endParaRPr lang="en-US" sz="2200" dirty="0"/>
          </a:p>
          <a:p>
            <a:pPr marL="0" indent="0">
              <a:buNone/>
            </a:pPr>
            <a:endParaRPr lang="en-US" sz="2200" dirty="0"/>
          </a:p>
        </p:txBody>
      </p:sp>
      <p:pic>
        <p:nvPicPr>
          <p:cNvPr id="5" name="Picture 4" descr="A blue elephant with a tower in the background&#10;&#10;AI-generated content may be incorrect.">
            <a:extLst>
              <a:ext uri="{FF2B5EF4-FFF2-40B4-BE49-F238E27FC236}">
                <a16:creationId xmlns:a16="http://schemas.microsoft.com/office/drawing/2014/main" id="{2ACE2B81-81EC-B687-8BBC-0E4530111ECF}"/>
              </a:ext>
            </a:extLst>
          </p:cNvPr>
          <p:cNvPicPr>
            <a:picLocks noChangeAspect="1"/>
          </p:cNvPicPr>
          <p:nvPr/>
        </p:nvPicPr>
        <p:blipFill>
          <a:blip r:embed="rId3"/>
          <a:stretch>
            <a:fillRect/>
          </a:stretch>
        </p:blipFill>
        <p:spPr>
          <a:xfrm>
            <a:off x="1068316" y="2814548"/>
            <a:ext cx="3559629" cy="3559629"/>
          </a:xfrm>
          <a:prstGeom prst="rect">
            <a:avLst/>
          </a:prstGeom>
        </p:spPr>
      </p:pic>
      <p:pic>
        <p:nvPicPr>
          <p:cNvPr id="4" name="Picture 2">
            <a:extLst>
              <a:ext uri="{FF2B5EF4-FFF2-40B4-BE49-F238E27FC236}">
                <a16:creationId xmlns:a16="http://schemas.microsoft.com/office/drawing/2014/main" id="{3AD593BD-ABFF-36C6-EC1E-EBBD7CCD6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640" y="453410"/>
            <a:ext cx="2975590" cy="29755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7874A4-F948-91AF-23FF-65C2465737AB}"/>
              </a:ext>
            </a:extLst>
          </p:cNvPr>
          <p:cNvSpPr txBox="1"/>
          <p:nvPr/>
        </p:nvSpPr>
        <p:spPr>
          <a:xfrm>
            <a:off x="6470248" y="3981691"/>
            <a:ext cx="3703899" cy="461665"/>
          </a:xfrm>
          <a:prstGeom prst="rect">
            <a:avLst/>
          </a:prstGeom>
          <a:noFill/>
        </p:spPr>
        <p:txBody>
          <a:bodyPr wrap="square" rtlCol="0">
            <a:spAutoFit/>
          </a:bodyPr>
          <a:lstStyle/>
          <a:p>
            <a:r>
              <a:rPr lang="en-US" sz="2400" dirty="0">
                <a:solidFill>
                  <a:schemeClr val="accent1"/>
                </a:solidFill>
              </a:rPr>
              <a:t>CFP Open!</a:t>
            </a:r>
          </a:p>
        </p:txBody>
      </p:sp>
      <p:sp>
        <p:nvSpPr>
          <p:cNvPr id="7" name="TextBox 6">
            <a:extLst>
              <a:ext uri="{FF2B5EF4-FFF2-40B4-BE49-F238E27FC236}">
                <a16:creationId xmlns:a16="http://schemas.microsoft.com/office/drawing/2014/main" id="{227BF213-DB54-09B9-3E51-6359A5F7B17C}"/>
              </a:ext>
            </a:extLst>
          </p:cNvPr>
          <p:cNvSpPr txBox="1"/>
          <p:nvPr/>
        </p:nvSpPr>
        <p:spPr>
          <a:xfrm>
            <a:off x="6470247" y="4669777"/>
            <a:ext cx="3703899" cy="461665"/>
          </a:xfrm>
          <a:prstGeom prst="rect">
            <a:avLst/>
          </a:prstGeom>
          <a:noFill/>
        </p:spPr>
        <p:txBody>
          <a:bodyPr wrap="square" rtlCol="0">
            <a:spAutoFit/>
          </a:bodyPr>
          <a:lstStyle/>
          <a:p>
            <a:r>
              <a:rPr lang="en-US" sz="2400" dirty="0">
                <a:solidFill>
                  <a:schemeClr val="accent1"/>
                </a:solidFill>
              </a:rPr>
              <a:t>Early Bird Open!</a:t>
            </a:r>
          </a:p>
        </p:txBody>
      </p:sp>
      <p:sp>
        <p:nvSpPr>
          <p:cNvPr id="8" name="TextBox 7">
            <a:extLst>
              <a:ext uri="{FF2B5EF4-FFF2-40B4-BE49-F238E27FC236}">
                <a16:creationId xmlns:a16="http://schemas.microsoft.com/office/drawing/2014/main" id="{EB0B444F-ED7F-639E-E817-3D80BBDC7DB1}"/>
              </a:ext>
            </a:extLst>
          </p:cNvPr>
          <p:cNvSpPr txBox="1"/>
          <p:nvPr/>
        </p:nvSpPr>
        <p:spPr>
          <a:xfrm>
            <a:off x="6470247" y="5357863"/>
            <a:ext cx="3703899" cy="461665"/>
          </a:xfrm>
          <a:prstGeom prst="rect">
            <a:avLst/>
          </a:prstGeom>
          <a:noFill/>
        </p:spPr>
        <p:txBody>
          <a:bodyPr wrap="square" rtlCol="0">
            <a:spAutoFit/>
          </a:bodyPr>
          <a:lstStyle/>
          <a:p>
            <a:r>
              <a:rPr lang="en-US" sz="2400" dirty="0">
                <a:solidFill>
                  <a:schemeClr val="accent1"/>
                </a:solidFill>
              </a:rPr>
              <a:t>Call for Sponsors Open!</a:t>
            </a:r>
          </a:p>
        </p:txBody>
      </p:sp>
    </p:spTree>
    <p:extLst>
      <p:ext uri="{BB962C8B-B14F-4D97-AF65-F5344CB8AC3E}">
        <p14:creationId xmlns:p14="http://schemas.microsoft.com/office/powerpoint/2010/main" val="2367373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9224F4F-5EA7-5328-DA61-935179E7EA03}"/>
              </a:ext>
            </a:extLst>
          </p:cNvPr>
          <p:cNvSpPr>
            <a:spLocks noGrp="1"/>
          </p:cNvSpPr>
          <p:nvPr>
            <p:ph type="title"/>
          </p:nvPr>
        </p:nvSpPr>
        <p:spPr>
          <a:xfrm>
            <a:off x="876691" y="301843"/>
            <a:ext cx="10477109" cy="1003532"/>
          </a:xfrm>
        </p:spPr>
        <p:txBody>
          <a:bodyPr anchor="ctr">
            <a:normAutofit/>
          </a:bodyPr>
          <a:lstStyle/>
          <a:p>
            <a:r>
              <a:rPr lang="en-US" sz="3200" dirty="0">
                <a:solidFill>
                  <a:srgbClr val="FFFFFF"/>
                </a:solidFill>
              </a:rPr>
              <a:t>Grouping example</a:t>
            </a:r>
          </a:p>
        </p:txBody>
      </p:sp>
      <p:sp>
        <p:nvSpPr>
          <p:cNvPr id="3" name="Content Placeholder 2">
            <a:extLst>
              <a:ext uri="{FF2B5EF4-FFF2-40B4-BE49-F238E27FC236}">
                <a16:creationId xmlns:a16="http://schemas.microsoft.com/office/drawing/2014/main" id="{4C1A52C1-45C5-C1F7-A192-9F8AC1F2AD69}"/>
              </a:ext>
            </a:extLst>
          </p:cNvPr>
          <p:cNvSpPr>
            <a:spLocks noGrp="1"/>
          </p:cNvSpPr>
          <p:nvPr>
            <p:ph idx="1"/>
          </p:nvPr>
        </p:nvSpPr>
        <p:spPr>
          <a:xfrm>
            <a:off x="2241754" y="2308124"/>
            <a:ext cx="7720781" cy="3673576"/>
          </a:xfrm>
        </p:spPr>
        <p:txBody>
          <a:bodyPr>
            <a:normAutofit/>
          </a:bodyPr>
          <a:lstStyle/>
          <a:p>
            <a:pPr marL="0" indent="0">
              <a:buNone/>
            </a:pPr>
            <a:r>
              <a:rPr lang="en-US" sz="1400" dirty="0">
                <a:latin typeface="Lucida Console" panose="020B0609040504020204" pitchFamily="49" charset="0"/>
              </a:rPr>
              <a:t>SELECT * FROM</a:t>
            </a:r>
          </a:p>
          <a:p>
            <a:pPr marL="0" indent="0">
              <a:buNone/>
            </a:pPr>
            <a:r>
              <a:rPr lang="en-US" sz="1400" dirty="0">
                <a:latin typeface="Lucida Console" panose="020B0609040504020204" pitchFamily="49" charset="0"/>
              </a:rPr>
              <a:t>      (SELECT </a:t>
            </a:r>
            <a:r>
              <a:rPr lang="en-US" sz="1400" dirty="0" err="1">
                <a:latin typeface="Lucida Console" panose="020B0609040504020204" pitchFamily="49" charset="0"/>
              </a:rPr>
              <a:t>bl.flight_id</a:t>
            </a:r>
            <a:r>
              <a:rPr lang="en-US" sz="1400" dirty="0">
                <a:latin typeface="Lucida Console" panose="020B0609040504020204" pitchFamily="49" charset="0"/>
              </a:rPr>
              <a:t>,</a:t>
            </a:r>
          </a:p>
          <a:p>
            <a:pPr marL="0" indent="0">
              <a:buNone/>
            </a:pPr>
            <a:r>
              <a:rPr lang="en-US" sz="1400" dirty="0">
                <a:latin typeface="Lucida Console" panose="020B0609040504020204" pitchFamily="49" charset="0"/>
              </a:rPr>
              <a:t>             </a:t>
            </a:r>
            <a:r>
              <a:rPr lang="en-US" sz="1400" dirty="0" err="1">
                <a:latin typeface="Lucida Console" panose="020B0609040504020204" pitchFamily="49" charset="0"/>
              </a:rPr>
              <a:t>departure_airport</a:t>
            </a:r>
            <a:r>
              <a:rPr lang="en-US" sz="1400" dirty="0">
                <a:latin typeface="Lucida Console" panose="020B0609040504020204" pitchFamily="49" charset="0"/>
              </a:rPr>
              <a:t>,</a:t>
            </a:r>
          </a:p>
          <a:p>
            <a:pPr marL="0" indent="0">
              <a:buNone/>
            </a:pPr>
            <a:r>
              <a:rPr lang="en-US" sz="1400" dirty="0">
                <a:latin typeface="Lucida Console" panose="020B0609040504020204" pitchFamily="49" charset="0"/>
              </a:rPr>
              <a:t>             (avg(price))::numeric (7,2) AS </a:t>
            </a:r>
            <a:r>
              <a:rPr lang="en-US" sz="1400" dirty="0" err="1">
                <a:latin typeface="Lucida Console" panose="020B0609040504020204" pitchFamily="49" charset="0"/>
              </a:rPr>
              <a:t>avg_price</a:t>
            </a:r>
            <a:r>
              <a:rPr lang="en-US" sz="1400" dirty="0">
                <a:latin typeface="Lucida Console" panose="020B0609040504020204" pitchFamily="49" charset="0"/>
              </a:rPr>
              <a:t>,</a:t>
            </a:r>
          </a:p>
          <a:p>
            <a:pPr marL="0" indent="0">
              <a:buNone/>
            </a:pPr>
            <a:r>
              <a:rPr lang="en-US" sz="1400" dirty="0">
                <a:latin typeface="Lucida Console" panose="020B0609040504020204" pitchFamily="49" charset="0"/>
              </a:rPr>
              <a:t>             count(DISTINCT </a:t>
            </a:r>
            <a:r>
              <a:rPr lang="en-US" sz="1400" dirty="0" err="1">
                <a:latin typeface="Lucida Console" panose="020B0609040504020204" pitchFamily="49" charset="0"/>
              </a:rPr>
              <a:t>passenger_id</a:t>
            </a:r>
            <a:r>
              <a:rPr lang="en-US" sz="1400" dirty="0">
                <a:latin typeface="Lucida Console" panose="020B0609040504020204" pitchFamily="49" charset="0"/>
              </a:rPr>
              <a:t>) AS </a:t>
            </a:r>
            <a:r>
              <a:rPr lang="en-US" sz="1400" dirty="0" err="1">
                <a:latin typeface="Lucida Console" panose="020B0609040504020204" pitchFamily="49" charset="0"/>
              </a:rPr>
              <a:t>num_passengers</a:t>
            </a:r>
            <a:endParaRPr lang="en-US" sz="1400" dirty="0">
              <a:latin typeface="Lucida Console" panose="020B0609040504020204" pitchFamily="49" charset="0"/>
            </a:endParaRPr>
          </a:p>
          <a:p>
            <a:pPr marL="0" indent="0">
              <a:buNone/>
            </a:pPr>
            <a:r>
              <a:rPr lang="en-US" sz="1400" dirty="0">
                <a:latin typeface="Lucida Console" panose="020B0609040504020204" pitchFamily="49" charset="0"/>
              </a:rPr>
              <a:t>       FROM booking b</a:t>
            </a:r>
          </a:p>
          <a:p>
            <a:pPr marL="0" indent="0">
              <a:buNone/>
            </a:pPr>
            <a:r>
              <a:rPr lang="en-US" sz="1400" dirty="0">
                <a:latin typeface="Lucida Console" panose="020B0609040504020204" pitchFamily="49" charset="0"/>
              </a:rPr>
              <a:t>       JOIN </a:t>
            </a:r>
            <a:r>
              <a:rPr lang="en-US" sz="1400" dirty="0" err="1">
                <a:latin typeface="Lucida Console" panose="020B0609040504020204" pitchFamily="49" charset="0"/>
              </a:rPr>
              <a:t>booking_leg</a:t>
            </a:r>
            <a:r>
              <a:rPr lang="en-US" sz="1400" dirty="0">
                <a:latin typeface="Lucida Console" panose="020B0609040504020204" pitchFamily="49" charset="0"/>
              </a:rPr>
              <a:t> bl USING (</a:t>
            </a:r>
            <a:r>
              <a:rPr lang="en-US" sz="1400" dirty="0" err="1">
                <a:latin typeface="Lucida Console" panose="020B0609040504020204" pitchFamily="49" charset="0"/>
              </a:rPr>
              <a:t>booking_id</a:t>
            </a:r>
            <a:r>
              <a:rPr lang="en-US" sz="1400" dirty="0">
                <a:latin typeface="Lucida Console" panose="020B0609040504020204" pitchFamily="49" charset="0"/>
              </a:rPr>
              <a:t>)</a:t>
            </a:r>
          </a:p>
          <a:p>
            <a:pPr marL="0" indent="0">
              <a:buNone/>
            </a:pPr>
            <a:r>
              <a:rPr lang="en-US" sz="1400" dirty="0">
                <a:latin typeface="Lucida Console" panose="020B0609040504020204" pitchFamily="49" charset="0"/>
              </a:rPr>
              <a:t>       JOIN flight f USING (</a:t>
            </a:r>
            <a:r>
              <a:rPr lang="en-US" sz="1400" dirty="0" err="1">
                <a:latin typeface="Lucida Console" panose="020B0609040504020204" pitchFamily="49" charset="0"/>
              </a:rPr>
              <a:t>flight_id</a:t>
            </a:r>
            <a:r>
              <a:rPr lang="en-US" sz="1400" dirty="0">
                <a:latin typeface="Lucida Console" panose="020B0609040504020204" pitchFamily="49" charset="0"/>
              </a:rPr>
              <a:t>)</a:t>
            </a:r>
          </a:p>
          <a:p>
            <a:pPr marL="0" indent="0">
              <a:buNone/>
            </a:pPr>
            <a:r>
              <a:rPr lang="en-US" sz="1400" dirty="0">
                <a:latin typeface="Lucida Console" panose="020B0609040504020204" pitchFamily="49" charset="0"/>
              </a:rPr>
              <a:t>       JOIN passenger p USING (</a:t>
            </a:r>
            <a:r>
              <a:rPr lang="en-US" sz="1400" dirty="0" err="1">
                <a:latin typeface="Lucida Console" panose="020B0609040504020204" pitchFamily="49" charset="0"/>
              </a:rPr>
              <a:t>booking_id</a:t>
            </a:r>
            <a:r>
              <a:rPr lang="en-US" sz="1400" dirty="0">
                <a:latin typeface="Lucida Console" panose="020B0609040504020204" pitchFamily="49" charset="0"/>
              </a:rPr>
              <a:t>)</a:t>
            </a:r>
          </a:p>
          <a:p>
            <a:pPr marL="0" indent="0">
              <a:buNone/>
            </a:pPr>
            <a:r>
              <a:rPr lang="en-US" sz="1400" dirty="0">
                <a:latin typeface="Lucida Console" panose="020B0609040504020204" pitchFamily="49" charset="0"/>
              </a:rPr>
              <a:t>       GROUP BY 1,2) a</a:t>
            </a:r>
          </a:p>
          <a:p>
            <a:pPr marL="0" indent="0">
              <a:buNone/>
            </a:pPr>
            <a:r>
              <a:rPr lang="en-US" sz="1400" dirty="0">
                <a:latin typeface="Lucida Console" panose="020B0609040504020204" pitchFamily="49" charset="0"/>
              </a:rPr>
              <a:t>WHERE </a:t>
            </a:r>
            <a:r>
              <a:rPr lang="en-US" sz="1400" dirty="0" err="1">
                <a:latin typeface="Lucida Console" panose="020B0609040504020204" pitchFamily="49" charset="0"/>
              </a:rPr>
              <a:t>flight_id</a:t>
            </a:r>
            <a:r>
              <a:rPr lang="en-US" sz="1400" dirty="0">
                <a:latin typeface="Lucida Console" panose="020B0609040504020204" pitchFamily="49" charset="0"/>
              </a:rPr>
              <a:t>=222183</a:t>
            </a:r>
          </a:p>
        </p:txBody>
      </p:sp>
    </p:spTree>
    <p:extLst>
      <p:ext uri="{BB962C8B-B14F-4D97-AF65-F5344CB8AC3E}">
        <p14:creationId xmlns:p14="http://schemas.microsoft.com/office/powerpoint/2010/main" val="2746023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18FF-2C32-3487-D89F-4DF3B7CB1B24}"/>
              </a:ext>
            </a:extLst>
          </p:cNvPr>
          <p:cNvSpPr>
            <a:spLocks noGrp="1"/>
          </p:cNvSpPr>
          <p:nvPr>
            <p:ph type="title"/>
          </p:nvPr>
        </p:nvSpPr>
        <p:spPr>
          <a:xfrm>
            <a:off x="7910283" y="741391"/>
            <a:ext cx="3397017" cy="1616203"/>
          </a:xfrm>
        </p:spPr>
        <p:txBody>
          <a:bodyPr anchor="b">
            <a:normAutofit/>
          </a:bodyPr>
          <a:lstStyle/>
          <a:p>
            <a:r>
              <a:rPr lang="en-US" sz="3200"/>
              <a:t>The condition is pushed inside GROUP BY</a:t>
            </a:r>
          </a:p>
        </p:txBody>
      </p:sp>
      <p:pic>
        <p:nvPicPr>
          <p:cNvPr id="9" name="Content Placeholder 8" descr="A screenshot of a computer&#10;&#10;Description automatically generated with medium confidence">
            <a:extLst>
              <a:ext uri="{FF2B5EF4-FFF2-40B4-BE49-F238E27FC236}">
                <a16:creationId xmlns:a16="http://schemas.microsoft.com/office/drawing/2014/main" id="{FD359015-CD34-6F3D-6A2F-002358EBFABB}"/>
              </a:ext>
            </a:extLst>
          </p:cNvPr>
          <p:cNvPicPr>
            <a:picLocks noChangeAspect="1"/>
          </p:cNvPicPr>
          <p:nvPr/>
        </p:nvPicPr>
        <p:blipFill>
          <a:blip r:embed="rId2"/>
          <a:srcRect r="588" b="-1"/>
          <a:stretch/>
        </p:blipFill>
        <p:spPr>
          <a:xfrm>
            <a:off x="602589" y="741391"/>
            <a:ext cx="6583988" cy="5057246"/>
          </a:xfrm>
          <a:prstGeom prst="rect">
            <a:avLst/>
          </a:prstGeom>
        </p:spPr>
      </p:pic>
      <p:grpSp>
        <p:nvGrpSpPr>
          <p:cNvPr id="16" name="Group 15">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17" name="Rectangle 16">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reeform 2">
            <a:extLst>
              <a:ext uri="{FF2B5EF4-FFF2-40B4-BE49-F238E27FC236}">
                <a16:creationId xmlns:a16="http://schemas.microsoft.com/office/drawing/2014/main" id="{4518374F-1BD8-8FA9-A283-CD621E85212B}"/>
              </a:ext>
            </a:extLst>
          </p:cNvPr>
          <p:cNvSpPr/>
          <p:nvPr/>
        </p:nvSpPr>
        <p:spPr>
          <a:xfrm>
            <a:off x="1603148" y="3623384"/>
            <a:ext cx="3894827" cy="1214833"/>
          </a:xfrm>
          <a:custGeom>
            <a:avLst/>
            <a:gdLst>
              <a:gd name="connsiteX0" fmla="*/ 347186 w 2228237"/>
              <a:gd name="connsiteY0" fmla="*/ 141079 h 718488"/>
              <a:gd name="connsiteX1" fmla="*/ 294934 w 2228237"/>
              <a:gd name="connsiteY1" fmla="*/ 120179 h 718488"/>
              <a:gd name="connsiteX2" fmla="*/ 227007 w 2228237"/>
              <a:gd name="connsiteY2" fmla="*/ 109728 h 718488"/>
              <a:gd name="connsiteX3" fmla="*/ 112054 w 2228237"/>
              <a:gd name="connsiteY3" fmla="*/ 120179 h 718488"/>
              <a:gd name="connsiteX4" fmla="*/ 80703 w 2228237"/>
              <a:gd name="connsiteY4" fmla="*/ 130629 h 718488"/>
              <a:gd name="connsiteX5" fmla="*/ 65028 w 2228237"/>
              <a:gd name="connsiteY5" fmla="*/ 141079 h 718488"/>
              <a:gd name="connsiteX6" fmla="*/ 44127 w 2228237"/>
              <a:gd name="connsiteY6" fmla="*/ 167205 h 718488"/>
              <a:gd name="connsiteX7" fmla="*/ 38902 w 2228237"/>
              <a:gd name="connsiteY7" fmla="*/ 182880 h 718488"/>
              <a:gd name="connsiteX8" fmla="*/ 28452 w 2228237"/>
              <a:gd name="connsiteY8" fmla="*/ 193331 h 718488"/>
              <a:gd name="connsiteX9" fmla="*/ 23227 w 2228237"/>
              <a:gd name="connsiteY9" fmla="*/ 214231 h 718488"/>
              <a:gd name="connsiteX10" fmla="*/ 12776 w 2228237"/>
              <a:gd name="connsiteY10" fmla="*/ 229907 h 718488"/>
              <a:gd name="connsiteX11" fmla="*/ 7551 w 2228237"/>
              <a:gd name="connsiteY11" fmla="*/ 245582 h 718488"/>
              <a:gd name="connsiteX12" fmla="*/ 7551 w 2228237"/>
              <a:gd name="connsiteY12" fmla="*/ 365760 h 718488"/>
              <a:gd name="connsiteX13" fmla="*/ 12776 w 2228237"/>
              <a:gd name="connsiteY13" fmla="*/ 381436 h 718488"/>
              <a:gd name="connsiteX14" fmla="*/ 23227 w 2228237"/>
              <a:gd name="connsiteY14" fmla="*/ 397111 h 718488"/>
              <a:gd name="connsiteX15" fmla="*/ 33677 w 2228237"/>
              <a:gd name="connsiteY15" fmla="*/ 428462 h 718488"/>
              <a:gd name="connsiteX16" fmla="*/ 38902 w 2228237"/>
              <a:gd name="connsiteY16" fmla="*/ 444138 h 718488"/>
              <a:gd name="connsiteX17" fmla="*/ 70253 w 2228237"/>
              <a:gd name="connsiteY17" fmla="*/ 491164 h 718488"/>
              <a:gd name="connsiteX18" fmla="*/ 80703 w 2228237"/>
              <a:gd name="connsiteY18" fmla="*/ 506839 h 718488"/>
              <a:gd name="connsiteX19" fmla="*/ 106829 w 2228237"/>
              <a:gd name="connsiteY19" fmla="*/ 532965 h 718488"/>
              <a:gd name="connsiteX20" fmla="*/ 122504 w 2228237"/>
              <a:gd name="connsiteY20" fmla="*/ 548640 h 718488"/>
              <a:gd name="connsiteX21" fmla="*/ 138180 w 2228237"/>
              <a:gd name="connsiteY21" fmla="*/ 553866 h 718488"/>
              <a:gd name="connsiteX22" fmla="*/ 185206 w 2228237"/>
              <a:gd name="connsiteY22" fmla="*/ 579991 h 718488"/>
              <a:gd name="connsiteX23" fmla="*/ 195656 w 2228237"/>
              <a:gd name="connsiteY23" fmla="*/ 590442 h 718488"/>
              <a:gd name="connsiteX24" fmla="*/ 227007 w 2228237"/>
              <a:gd name="connsiteY24" fmla="*/ 600892 h 718488"/>
              <a:gd name="connsiteX25" fmla="*/ 242683 w 2228237"/>
              <a:gd name="connsiteY25" fmla="*/ 606117 h 718488"/>
              <a:gd name="connsiteX26" fmla="*/ 263583 w 2228237"/>
              <a:gd name="connsiteY26" fmla="*/ 616567 h 718488"/>
              <a:gd name="connsiteX27" fmla="*/ 279259 w 2228237"/>
              <a:gd name="connsiteY27" fmla="*/ 621792 h 718488"/>
              <a:gd name="connsiteX28" fmla="*/ 321060 w 2228237"/>
              <a:gd name="connsiteY28" fmla="*/ 632243 h 718488"/>
              <a:gd name="connsiteX29" fmla="*/ 347186 w 2228237"/>
              <a:gd name="connsiteY29" fmla="*/ 637468 h 718488"/>
              <a:gd name="connsiteX30" fmla="*/ 362861 w 2228237"/>
              <a:gd name="connsiteY30" fmla="*/ 642693 h 718488"/>
              <a:gd name="connsiteX31" fmla="*/ 404662 w 2228237"/>
              <a:gd name="connsiteY31" fmla="*/ 647918 h 718488"/>
              <a:gd name="connsiteX32" fmla="*/ 535291 w 2228237"/>
              <a:gd name="connsiteY32" fmla="*/ 658368 h 718488"/>
              <a:gd name="connsiteX33" fmla="*/ 577092 w 2228237"/>
              <a:gd name="connsiteY33" fmla="*/ 663594 h 718488"/>
              <a:gd name="connsiteX34" fmla="*/ 629343 w 2228237"/>
              <a:gd name="connsiteY34" fmla="*/ 674044 h 718488"/>
              <a:gd name="connsiteX35" fmla="*/ 650244 w 2228237"/>
              <a:gd name="connsiteY35" fmla="*/ 679269 h 718488"/>
              <a:gd name="connsiteX36" fmla="*/ 676370 w 2228237"/>
              <a:gd name="connsiteY36" fmla="*/ 684494 h 718488"/>
              <a:gd name="connsiteX37" fmla="*/ 697270 w 2228237"/>
              <a:gd name="connsiteY37" fmla="*/ 689719 h 718488"/>
              <a:gd name="connsiteX38" fmla="*/ 759972 w 2228237"/>
              <a:gd name="connsiteY38" fmla="*/ 700170 h 718488"/>
              <a:gd name="connsiteX39" fmla="*/ 1209334 w 2228237"/>
              <a:gd name="connsiteY39" fmla="*/ 705395 h 718488"/>
              <a:gd name="connsiteX40" fmla="*/ 1595995 w 2228237"/>
              <a:gd name="connsiteY40" fmla="*/ 710620 h 718488"/>
              <a:gd name="connsiteX41" fmla="*/ 1904278 w 2228237"/>
              <a:gd name="connsiteY41" fmla="*/ 710620 h 718488"/>
              <a:gd name="connsiteX42" fmla="*/ 1935629 w 2228237"/>
              <a:gd name="connsiteY42" fmla="*/ 700170 h 718488"/>
              <a:gd name="connsiteX43" fmla="*/ 1956530 w 2228237"/>
              <a:gd name="connsiteY43" fmla="*/ 694944 h 718488"/>
              <a:gd name="connsiteX44" fmla="*/ 1998331 w 2228237"/>
              <a:gd name="connsiteY44" fmla="*/ 674044 h 718488"/>
              <a:gd name="connsiteX45" fmla="*/ 2040132 w 2228237"/>
              <a:gd name="connsiteY45" fmla="*/ 663594 h 718488"/>
              <a:gd name="connsiteX46" fmla="*/ 2087158 w 2228237"/>
              <a:gd name="connsiteY46" fmla="*/ 647918 h 718488"/>
              <a:gd name="connsiteX47" fmla="*/ 2118509 w 2228237"/>
              <a:gd name="connsiteY47" fmla="*/ 637468 h 718488"/>
              <a:gd name="connsiteX48" fmla="*/ 2134184 w 2228237"/>
              <a:gd name="connsiteY48" fmla="*/ 627018 h 718488"/>
              <a:gd name="connsiteX49" fmla="*/ 2155085 w 2228237"/>
              <a:gd name="connsiteY49" fmla="*/ 621792 h 718488"/>
              <a:gd name="connsiteX50" fmla="*/ 2170760 w 2228237"/>
              <a:gd name="connsiteY50" fmla="*/ 616567 h 718488"/>
              <a:gd name="connsiteX51" fmla="*/ 2196886 w 2228237"/>
              <a:gd name="connsiteY51" fmla="*/ 595667 h 718488"/>
              <a:gd name="connsiteX52" fmla="*/ 2228237 w 2228237"/>
              <a:gd name="connsiteY52" fmla="*/ 559091 h 718488"/>
              <a:gd name="connsiteX53" fmla="*/ 2223012 w 2228237"/>
              <a:gd name="connsiteY53" fmla="*/ 465038 h 718488"/>
              <a:gd name="connsiteX54" fmla="*/ 2207336 w 2228237"/>
              <a:gd name="connsiteY54" fmla="*/ 407562 h 718488"/>
              <a:gd name="connsiteX55" fmla="*/ 2186436 w 2228237"/>
              <a:gd name="connsiteY55" fmla="*/ 344860 h 718488"/>
              <a:gd name="connsiteX56" fmla="*/ 2170760 w 2228237"/>
              <a:gd name="connsiteY56" fmla="*/ 318734 h 718488"/>
              <a:gd name="connsiteX57" fmla="*/ 2160310 w 2228237"/>
              <a:gd name="connsiteY57" fmla="*/ 297834 h 718488"/>
              <a:gd name="connsiteX58" fmla="*/ 2149860 w 2228237"/>
              <a:gd name="connsiteY58" fmla="*/ 287383 h 718488"/>
              <a:gd name="connsiteX59" fmla="*/ 2128959 w 2228237"/>
              <a:gd name="connsiteY59" fmla="*/ 261258 h 718488"/>
              <a:gd name="connsiteX60" fmla="*/ 2071483 w 2228237"/>
              <a:gd name="connsiteY60" fmla="*/ 198556 h 718488"/>
              <a:gd name="connsiteX61" fmla="*/ 2061032 w 2228237"/>
              <a:gd name="connsiteY61" fmla="*/ 188106 h 718488"/>
              <a:gd name="connsiteX62" fmla="*/ 2024456 w 2228237"/>
              <a:gd name="connsiteY62" fmla="*/ 161980 h 718488"/>
              <a:gd name="connsiteX63" fmla="*/ 1987880 w 2228237"/>
              <a:gd name="connsiteY63" fmla="*/ 135854 h 718488"/>
              <a:gd name="connsiteX64" fmla="*/ 1966980 w 2228237"/>
              <a:gd name="connsiteY64" fmla="*/ 125404 h 718488"/>
              <a:gd name="connsiteX65" fmla="*/ 1930404 w 2228237"/>
              <a:gd name="connsiteY65" fmla="*/ 99278 h 718488"/>
              <a:gd name="connsiteX66" fmla="*/ 1914728 w 2228237"/>
              <a:gd name="connsiteY66" fmla="*/ 94053 h 718488"/>
              <a:gd name="connsiteX67" fmla="*/ 1867702 w 2228237"/>
              <a:gd name="connsiteY67" fmla="*/ 73152 h 718488"/>
              <a:gd name="connsiteX68" fmla="*/ 1815451 w 2228237"/>
              <a:gd name="connsiteY68" fmla="*/ 57477 h 718488"/>
              <a:gd name="connsiteX69" fmla="*/ 1763199 w 2228237"/>
              <a:gd name="connsiteY69" fmla="*/ 47027 h 718488"/>
              <a:gd name="connsiteX70" fmla="*/ 1737074 w 2228237"/>
              <a:gd name="connsiteY70" fmla="*/ 41802 h 718488"/>
              <a:gd name="connsiteX71" fmla="*/ 1710948 w 2228237"/>
              <a:gd name="connsiteY71" fmla="*/ 36576 h 718488"/>
              <a:gd name="connsiteX72" fmla="*/ 1663922 w 2228237"/>
              <a:gd name="connsiteY72" fmla="*/ 31351 h 718488"/>
              <a:gd name="connsiteX73" fmla="*/ 1559419 w 2228237"/>
              <a:gd name="connsiteY73" fmla="*/ 26126 h 718488"/>
              <a:gd name="connsiteX74" fmla="*/ 1392214 w 2228237"/>
              <a:gd name="connsiteY74" fmla="*/ 10451 h 718488"/>
              <a:gd name="connsiteX75" fmla="*/ 1225010 w 2228237"/>
              <a:gd name="connsiteY75" fmla="*/ 0 h 718488"/>
              <a:gd name="connsiteX76" fmla="*/ 995103 w 2228237"/>
              <a:gd name="connsiteY76" fmla="*/ 5226 h 718488"/>
              <a:gd name="connsiteX77" fmla="*/ 958527 w 2228237"/>
              <a:gd name="connsiteY77" fmla="*/ 10451 h 718488"/>
              <a:gd name="connsiteX78" fmla="*/ 895826 w 2228237"/>
              <a:gd name="connsiteY78" fmla="*/ 15676 h 718488"/>
              <a:gd name="connsiteX79" fmla="*/ 864475 w 2228237"/>
              <a:gd name="connsiteY79" fmla="*/ 20901 h 718488"/>
              <a:gd name="connsiteX80" fmla="*/ 765197 w 2228237"/>
              <a:gd name="connsiteY80" fmla="*/ 36576 h 718488"/>
              <a:gd name="connsiteX81" fmla="*/ 728621 w 2228237"/>
              <a:gd name="connsiteY81" fmla="*/ 47027 h 718488"/>
              <a:gd name="connsiteX82" fmla="*/ 681595 w 2228237"/>
              <a:gd name="connsiteY82" fmla="*/ 57477 h 718488"/>
              <a:gd name="connsiteX83" fmla="*/ 629343 w 2228237"/>
              <a:gd name="connsiteY83" fmla="*/ 67927 h 718488"/>
              <a:gd name="connsiteX84" fmla="*/ 556191 w 2228237"/>
              <a:gd name="connsiteY84" fmla="*/ 78378 h 718488"/>
              <a:gd name="connsiteX85" fmla="*/ 456914 w 2228237"/>
              <a:gd name="connsiteY85" fmla="*/ 94053 h 718488"/>
              <a:gd name="connsiteX86" fmla="*/ 425563 w 2228237"/>
              <a:gd name="connsiteY86" fmla="*/ 104503 h 718488"/>
              <a:gd name="connsiteX87" fmla="*/ 394212 w 2228237"/>
              <a:gd name="connsiteY87" fmla="*/ 114954 h 718488"/>
              <a:gd name="connsiteX88" fmla="*/ 378536 w 2228237"/>
              <a:gd name="connsiteY88" fmla="*/ 120179 h 718488"/>
              <a:gd name="connsiteX89" fmla="*/ 347186 w 2228237"/>
              <a:gd name="connsiteY89" fmla="*/ 141079 h 71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28237" h="718488">
                <a:moveTo>
                  <a:pt x="347186" y="141079"/>
                </a:moveTo>
                <a:cubicBezTo>
                  <a:pt x="333252" y="141079"/>
                  <a:pt x="310007" y="123947"/>
                  <a:pt x="294934" y="120179"/>
                </a:cubicBezTo>
                <a:cubicBezTo>
                  <a:pt x="271000" y="114196"/>
                  <a:pt x="252384" y="112901"/>
                  <a:pt x="227007" y="109728"/>
                </a:cubicBezTo>
                <a:cubicBezTo>
                  <a:pt x="207527" y="111027"/>
                  <a:pt x="141068" y="113484"/>
                  <a:pt x="112054" y="120179"/>
                </a:cubicBezTo>
                <a:cubicBezTo>
                  <a:pt x="101320" y="122656"/>
                  <a:pt x="80703" y="130629"/>
                  <a:pt x="80703" y="130629"/>
                </a:cubicBezTo>
                <a:cubicBezTo>
                  <a:pt x="75478" y="134112"/>
                  <a:pt x="69932" y="137156"/>
                  <a:pt x="65028" y="141079"/>
                </a:cubicBezTo>
                <a:cubicBezTo>
                  <a:pt x="54394" y="149586"/>
                  <a:pt x="51885" y="155570"/>
                  <a:pt x="44127" y="167205"/>
                </a:cubicBezTo>
                <a:cubicBezTo>
                  <a:pt x="42385" y="172430"/>
                  <a:pt x="41736" y="178157"/>
                  <a:pt x="38902" y="182880"/>
                </a:cubicBezTo>
                <a:cubicBezTo>
                  <a:pt x="36367" y="187104"/>
                  <a:pt x="30655" y="188925"/>
                  <a:pt x="28452" y="193331"/>
                </a:cubicBezTo>
                <a:cubicBezTo>
                  <a:pt x="25241" y="199754"/>
                  <a:pt x="26056" y="207631"/>
                  <a:pt x="23227" y="214231"/>
                </a:cubicBezTo>
                <a:cubicBezTo>
                  <a:pt x="20753" y="220003"/>
                  <a:pt x="16260" y="224682"/>
                  <a:pt x="12776" y="229907"/>
                </a:cubicBezTo>
                <a:cubicBezTo>
                  <a:pt x="11034" y="235132"/>
                  <a:pt x="9064" y="240286"/>
                  <a:pt x="7551" y="245582"/>
                </a:cubicBezTo>
                <a:cubicBezTo>
                  <a:pt x="-5498" y="291256"/>
                  <a:pt x="968" y="293347"/>
                  <a:pt x="7551" y="365760"/>
                </a:cubicBezTo>
                <a:cubicBezTo>
                  <a:pt x="8050" y="371245"/>
                  <a:pt x="10313" y="376510"/>
                  <a:pt x="12776" y="381436"/>
                </a:cubicBezTo>
                <a:cubicBezTo>
                  <a:pt x="15585" y="387053"/>
                  <a:pt x="19743" y="391886"/>
                  <a:pt x="23227" y="397111"/>
                </a:cubicBezTo>
                <a:lnTo>
                  <a:pt x="33677" y="428462"/>
                </a:lnTo>
                <a:cubicBezTo>
                  <a:pt x="35419" y="433687"/>
                  <a:pt x="35847" y="439555"/>
                  <a:pt x="38902" y="444138"/>
                </a:cubicBezTo>
                <a:lnTo>
                  <a:pt x="70253" y="491164"/>
                </a:lnTo>
                <a:cubicBezTo>
                  <a:pt x="73736" y="496389"/>
                  <a:pt x="76263" y="502399"/>
                  <a:pt x="80703" y="506839"/>
                </a:cubicBezTo>
                <a:lnTo>
                  <a:pt x="106829" y="532965"/>
                </a:lnTo>
                <a:cubicBezTo>
                  <a:pt x="112054" y="538190"/>
                  <a:pt x="115494" y="546303"/>
                  <a:pt x="122504" y="548640"/>
                </a:cubicBezTo>
                <a:cubicBezTo>
                  <a:pt x="127729" y="550382"/>
                  <a:pt x="133365" y="551191"/>
                  <a:pt x="138180" y="553866"/>
                </a:cubicBezTo>
                <a:cubicBezTo>
                  <a:pt x="192078" y="583809"/>
                  <a:pt x="149738" y="568168"/>
                  <a:pt x="185206" y="579991"/>
                </a:cubicBezTo>
                <a:cubicBezTo>
                  <a:pt x="188689" y="583475"/>
                  <a:pt x="191250" y="588239"/>
                  <a:pt x="195656" y="590442"/>
                </a:cubicBezTo>
                <a:cubicBezTo>
                  <a:pt x="205509" y="595368"/>
                  <a:pt x="216557" y="597409"/>
                  <a:pt x="227007" y="600892"/>
                </a:cubicBezTo>
                <a:cubicBezTo>
                  <a:pt x="232232" y="602634"/>
                  <a:pt x="237757" y="603654"/>
                  <a:pt x="242683" y="606117"/>
                </a:cubicBezTo>
                <a:cubicBezTo>
                  <a:pt x="249650" y="609600"/>
                  <a:pt x="256424" y="613499"/>
                  <a:pt x="263583" y="616567"/>
                </a:cubicBezTo>
                <a:cubicBezTo>
                  <a:pt x="268646" y="618737"/>
                  <a:pt x="273945" y="620343"/>
                  <a:pt x="279259" y="621792"/>
                </a:cubicBezTo>
                <a:cubicBezTo>
                  <a:pt x="293115" y="625571"/>
                  <a:pt x="306976" y="629426"/>
                  <a:pt x="321060" y="632243"/>
                </a:cubicBezTo>
                <a:cubicBezTo>
                  <a:pt x="329769" y="633985"/>
                  <a:pt x="338570" y="635314"/>
                  <a:pt x="347186" y="637468"/>
                </a:cubicBezTo>
                <a:cubicBezTo>
                  <a:pt x="352529" y="638804"/>
                  <a:pt x="357442" y="641708"/>
                  <a:pt x="362861" y="642693"/>
                </a:cubicBezTo>
                <a:cubicBezTo>
                  <a:pt x="376677" y="645205"/>
                  <a:pt x="390678" y="646647"/>
                  <a:pt x="404662" y="647918"/>
                </a:cubicBezTo>
                <a:cubicBezTo>
                  <a:pt x="448165" y="651873"/>
                  <a:pt x="491946" y="652949"/>
                  <a:pt x="535291" y="658368"/>
                </a:cubicBezTo>
                <a:lnTo>
                  <a:pt x="577092" y="663594"/>
                </a:lnTo>
                <a:cubicBezTo>
                  <a:pt x="609283" y="674324"/>
                  <a:pt x="576509" y="664438"/>
                  <a:pt x="629343" y="674044"/>
                </a:cubicBezTo>
                <a:cubicBezTo>
                  <a:pt x="636409" y="675329"/>
                  <a:pt x="643234" y="677711"/>
                  <a:pt x="650244" y="679269"/>
                </a:cubicBezTo>
                <a:cubicBezTo>
                  <a:pt x="658914" y="681196"/>
                  <a:pt x="667700" y="682567"/>
                  <a:pt x="676370" y="684494"/>
                </a:cubicBezTo>
                <a:cubicBezTo>
                  <a:pt x="683380" y="686052"/>
                  <a:pt x="690212" y="688396"/>
                  <a:pt x="697270" y="689719"/>
                </a:cubicBezTo>
                <a:cubicBezTo>
                  <a:pt x="718096" y="693624"/>
                  <a:pt x="738784" y="699924"/>
                  <a:pt x="759972" y="700170"/>
                </a:cubicBezTo>
                <a:lnTo>
                  <a:pt x="1209334" y="705395"/>
                </a:lnTo>
                <a:lnTo>
                  <a:pt x="1595995" y="710620"/>
                </a:lnTo>
                <a:cubicBezTo>
                  <a:pt x="1723914" y="720460"/>
                  <a:pt x="1711476" y="721743"/>
                  <a:pt x="1904278" y="710620"/>
                </a:cubicBezTo>
                <a:cubicBezTo>
                  <a:pt x="1915275" y="709986"/>
                  <a:pt x="1924942" y="702842"/>
                  <a:pt x="1935629" y="700170"/>
                </a:cubicBezTo>
                <a:cubicBezTo>
                  <a:pt x="1942596" y="698428"/>
                  <a:pt x="1949901" y="697706"/>
                  <a:pt x="1956530" y="694944"/>
                </a:cubicBezTo>
                <a:cubicBezTo>
                  <a:pt x="1970910" y="688952"/>
                  <a:pt x="1983218" y="677822"/>
                  <a:pt x="1998331" y="674044"/>
                </a:cubicBezTo>
                <a:cubicBezTo>
                  <a:pt x="2012265" y="670561"/>
                  <a:pt x="2026507" y="668136"/>
                  <a:pt x="2040132" y="663594"/>
                </a:cubicBezTo>
                <a:lnTo>
                  <a:pt x="2087158" y="647918"/>
                </a:lnTo>
                <a:cubicBezTo>
                  <a:pt x="2087159" y="647918"/>
                  <a:pt x="2118508" y="637469"/>
                  <a:pt x="2118509" y="637468"/>
                </a:cubicBezTo>
                <a:cubicBezTo>
                  <a:pt x="2123734" y="633985"/>
                  <a:pt x="2128412" y="629492"/>
                  <a:pt x="2134184" y="627018"/>
                </a:cubicBezTo>
                <a:cubicBezTo>
                  <a:pt x="2140785" y="624189"/>
                  <a:pt x="2148180" y="623765"/>
                  <a:pt x="2155085" y="621792"/>
                </a:cubicBezTo>
                <a:cubicBezTo>
                  <a:pt x="2160381" y="620279"/>
                  <a:pt x="2165535" y="618309"/>
                  <a:pt x="2170760" y="616567"/>
                </a:cubicBezTo>
                <a:cubicBezTo>
                  <a:pt x="2206350" y="580980"/>
                  <a:pt x="2150728" y="635231"/>
                  <a:pt x="2196886" y="595667"/>
                </a:cubicBezTo>
                <a:cubicBezTo>
                  <a:pt x="2216596" y="578773"/>
                  <a:pt x="2215911" y="577580"/>
                  <a:pt x="2228237" y="559091"/>
                </a:cubicBezTo>
                <a:cubicBezTo>
                  <a:pt x="2226495" y="527740"/>
                  <a:pt x="2226611" y="496230"/>
                  <a:pt x="2223012" y="465038"/>
                </a:cubicBezTo>
                <a:cubicBezTo>
                  <a:pt x="2218827" y="428769"/>
                  <a:pt x="2214190" y="432692"/>
                  <a:pt x="2207336" y="407562"/>
                </a:cubicBezTo>
                <a:cubicBezTo>
                  <a:pt x="2184128" y="322469"/>
                  <a:pt x="2209203" y="397986"/>
                  <a:pt x="2186436" y="344860"/>
                </a:cubicBezTo>
                <a:cubicBezTo>
                  <a:pt x="2176262" y="321119"/>
                  <a:pt x="2188139" y="336112"/>
                  <a:pt x="2170760" y="318734"/>
                </a:cubicBezTo>
                <a:cubicBezTo>
                  <a:pt x="2167277" y="311767"/>
                  <a:pt x="2164630" y="304315"/>
                  <a:pt x="2160310" y="297834"/>
                </a:cubicBezTo>
                <a:cubicBezTo>
                  <a:pt x="2157577" y="293735"/>
                  <a:pt x="2152395" y="291607"/>
                  <a:pt x="2149860" y="287383"/>
                </a:cubicBezTo>
                <a:cubicBezTo>
                  <a:pt x="2133036" y="259342"/>
                  <a:pt x="2160179" y="282070"/>
                  <a:pt x="2128959" y="261258"/>
                </a:cubicBezTo>
                <a:cubicBezTo>
                  <a:pt x="2106213" y="227137"/>
                  <a:pt x="2122948" y="250020"/>
                  <a:pt x="2071483" y="198556"/>
                </a:cubicBezTo>
                <a:cubicBezTo>
                  <a:pt x="2067999" y="195073"/>
                  <a:pt x="2064973" y="191062"/>
                  <a:pt x="2061032" y="188106"/>
                </a:cubicBezTo>
                <a:cubicBezTo>
                  <a:pt x="1992729" y="136875"/>
                  <a:pt x="2077939" y="200182"/>
                  <a:pt x="2024456" y="161980"/>
                </a:cubicBezTo>
                <a:cubicBezTo>
                  <a:pt x="2013227" y="153959"/>
                  <a:pt x="2000206" y="142897"/>
                  <a:pt x="1987880" y="135854"/>
                </a:cubicBezTo>
                <a:cubicBezTo>
                  <a:pt x="1981117" y="131990"/>
                  <a:pt x="1973585" y="129532"/>
                  <a:pt x="1966980" y="125404"/>
                </a:cubicBezTo>
                <a:cubicBezTo>
                  <a:pt x="1957514" y="119488"/>
                  <a:pt x="1941457" y="104804"/>
                  <a:pt x="1930404" y="99278"/>
                </a:cubicBezTo>
                <a:cubicBezTo>
                  <a:pt x="1925478" y="96815"/>
                  <a:pt x="1919953" y="95795"/>
                  <a:pt x="1914728" y="94053"/>
                </a:cubicBezTo>
                <a:cubicBezTo>
                  <a:pt x="1889888" y="77493"/>
                  <a:pt x="1905010" y="85588"/>
                  <a:pt x="1867702" y="73152"/>
                </a:cubicBezTo>
                <a:cubicBezTo>
                  <a:pt x="1850017" y="67257"/>
                  <a:pt x="1833715" y="61391"/>
                  <a:pt x="1815451" y="57477"/>
                </a:cubicBezTo>
                <a:cubicBezTo>
                  <a:pt x="1798083" y="53755"/>
                  <a:pt x="1780616" y="50510"/>
                  <a:pt x="1763199" y="47027"/>
                </a:cubicBezTo>
                <a:lnTo>
                  <a:pt x="1737074" y="41802"/>
                </a:lnTo>
                <a:cubicBezTo>
                  <a:pt x="1728365" y="40060"/>
                  <a:pt x="1719775" y="37557"/>
                  <a:pt x="1710948" y="36576"/>
                </a:cubicBezTo>
                <a:cubicBezTo>
                  <a:pt x="1695273" y="34834"/>
                  <a:pt x="1679656" y="32436"/>
                  <a:pt x="1663922" y="31351"/>
                </a:cubicBezTo>
                <a:cubicBezTo>
                  <a:pt x="1629127" y="28951"/>
                  <a:pt x="1594212" y="28553"/>
                  <a:pt x="1559419" y="26126"/>
                </a:cubicBezTo>
                <a:cubicBezTo>
                  <a:pt x="1377013" y="13400"/>
                  <a:pt x="1497449" y="20473"/>
                  <a:pt x="1392214" y="10451"/>
                </a:cubicBezTo>
                <a:cubicBezTo>
                  <a:pt x="1320409" y="3613"/>
                  <a:pt x="1307798" y="4140"/>
                  <a:pt x="1225010" y="0"/>
                </a:cubicBezTo>
                <a:lnTo>
                  <a:pt x="995103" y="5226"/>
                </a:lnTo>
                <a:cubicBezTo>
                  <a:pt x="982797" y="5709"/>
                  <a:pt x="970775" y="9162"/>
                  <a:pt x="958527" y="10451"/>
                </a:cubicBezTo>
                <a:cubicBezTo>
                  <a:pt x="937669" y="12646"/>
                  <a:pt x="916671" y="13360"/>
                  <a:pt x="895826" y="15676"/>
                </a:cubicBezTo>
                <a:cubicBezTo>
                  <a:pt x="885296" y="16846"/>
                  <a:pt x="874952" y="19329"/>
                  <a:pt x="864475" y="20901"/>
                </a:cubicBezTo>
                <a:cubicBezTo>
                  <a:pt x="817364" y="27967"/>
                  <a:pt x="802917" y="28193"/>
                  <a:pt x="765197" y="36576"/>
                </a:cubicBezTo>
                <a:cubicBezTo>
                  <a:pt x="728446" y="44743"/>
                  <a:pt x="759167" y="38300"/>
                  <a:pt x="728621" y="47027"/>
                </a:cubicBezTo>
                <a:cubicBezTo>
                  <a:pt x="706325" y="53397"/>
                  <a:pt x="705833" y="52091"/>
                  <a:pt x="681595" y="57477"/>
                </a:cubicBezTo>
                <a:cubicBezTo>
                  <a:pt x="644434" y="65735"/>
                  <a:pt x="676602" y="60838"/>
                  <a:pt x="629343" y="67927"/>
                </a:cubicBezTo>
                <a:cubicBezTo>
                  <a:pt x="604984" y="71581"/>
                  <a:pt x="580672" y="75658"/>
                  <a:pt x="556191" y="78378"/>
                </a:cubicBezTo>
                <a:cubicBezTo>
                  <a:pt x="527589" y="81556"/>
                  <a:pt x="484001" y="85024"/>
                  <a:pt x="456914" y="94053"/>
                </a:cubicBezTo>
                <a:lnTo>
                  <a:pt x="425563" y="104503"/>
                </a:lnTo>
                <a:lnTo>
                  <a:pt x="394212" y="114954"/>
                </a:lnTo>
                <a:cubicBezTo>
                  <a:pt x="388987" y="116696"/>
                  <a:pt x="384025" y="119722"/>
                  <a:pt x="378536" y="120179"/>
                </a:cubicBezTo>
                <a:cubicBezTo>
                  <a:pt x="314099" y="125549"/>
                  <a:pt x="361120" y="141079"/>
                  <a:pt x="347186" y="14107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640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1670E2-4A24-4CB1-BF7E-374CE7544A25}"/>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D8E87E2E-708C-2463-D43A-8058BE90F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81E6F959-FE56-58ED-0A16-9E506B2AE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3CDEC9-F5FE-138F-DEA7-D06122C59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CA98DA-6A38-C7BC-9A17-0A15B0469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639BBCD-5929-E00C-E818-C6DEF884F1B2}"/>
              </a:ext>
            </a:extLst>
          </p:cNvPr>
          <p:cNvSpPr>
            <a:spLocks noGrp="1"/>
          </p:cNvSpPr>
          <p:nvPr>
            <p:ph type="title"/>
          </p:nvPr>
        </p:nvSpPr>
        <p:spPr>
          <a:xfrm>
            <a:off x="876691" y="301843"/>
            <a:ext cx="10477109" cy="1003532"/>
          </a:xfrm>
        </p:spPr>
        <p:txBody>
          <a:bodyPr anchor="ctr">
            <a:normAutofit/>
          </a:bodyPr>
          <a:lstStyle/>
          <a:p>
            <a:r>
              <a:rPr lang="en-US" sz="3200" dirty="0">
                <a:solidFill>
                  <a:srgbClr val="FFFFFF"/>
                </a:solidFill>
              </a:rPr>
              <a:t>Will condition be pushed?</a:t>
            </a:r>
          </a:p>
        </p:txBody>
      </p:sp>
      <p:sp>
        <p:nvSpPr>
          <p:cNvPr id="3" name="Content Placeholder 2">
            <a:extLst>
              <a:ext uri="{FF2B5EF4-FFF2-40B4-BE49-F238E27FC236}">
                <a16:creationId xmlns:a16="http://schemas.microsoft.com/office/drawing/2014/main" id="{D7AB2014-D5F5-B833-7568-AA1185D90F65}"/>
              </a:ext>
            </a:extLst>
          </p:cNvPr>
          <p:cNvSpPr>
            <a:spLocks noGrp="1"/>
          </p:cNvSpPr>
          <p:nvPr>
            <p:ph idx="1"/>
          </p:nvPr>
        </p:nvSpPr>
        <p:spPr>
          <a:xfrm>
            <a:off x="1600200" y="1821195"/>
            <a:ext cx="8915400" cy="4903455"/>
          </a:xfrm>
        </p:spPr>
        <p:txBody>
          <a:bodyPr>
            <a:normAutofit/>
          </a:bodyPr>
          <a:lstStyle/>
          <a:p>
            <a:pPr marL="0" indent="0">
              <a:buNone/>
            </a:pPr>
            <a:r>
              <a:rPr lang="en-US" sz="1800" dirty="0">
                <a:latin typeface="Lucida Console" panose="020B0609040504020204" pitchFamily="49" charset="0"/>
              </a:rPr>
              <a:t>SELECT </a:t>
            </a:r>
            <a:r>
              <a:rPr lang="en-US" sz="1800" dirty="0" err="1">
                <a:latin typeface="Lucida Console" panose="020B0609040504020204" pitchFamily="49" charset="0"/>
              </a:rPr>
              <a:t>flight_id</a:t>
            </a:r>
            <a:r>
              <a:rPr lang="en-US" sz="1800" dirty="0">
                <a:latin typeface="Lucida Console" panose="020B0609040504020204" pitchFamily="49" charset="0"/>
              </a:rPr>
              <a:t>,</a:t>
            </a:r>
          </a:p>
          <a:p>
            <a:pPr marL="0" indent="0">
              <a:buNone/>
            </a:pPr>
            <a:r>
              <a:rPr lang="ru-RU" sz="1800" dirty="0">
                <a:latin typeface="Lucida Console" panose="020B0609040504020204" pitchFamily="49" charset="0"/>
              </a:rPr>
              <a:t>       </a:t>
            </a:r>
            <a:r>
              <a:rPr lang="en-US" sz="1800" dirty="0" err="1">
                <a:latin typeface="Lucida Console" panose="020B0609040504020204" pitchFamily="49" charset="0"/>
              </a:rPr>
              <a:t>avg_price</a:t>
            </a:r>
            <a:r>
              <a:rPr lang="en-US" sz="1800" dirty="0">
                <a:latin typeface="Lucida Console" panose="020B0609040504020204" pitchFamily="49" charset="0"/>
              </a:rPr>
              <a:t>,</a:t>
            </a:r>
          </a:p>
          <a:p>
            <a:pPr marL="0" indent="0">
              <a:buNone/>
            </a:pPr>
            <a:r>
              <a:rPr lang="ru-RU" sz="1800" dirty="0">
                <a:latin typeface="Lucida Console" panose="020B0609040504020204" pitchFamily="49" charset="0"/>
              </a:rPr>
              <a:t>       </a:t>
            </a:r>
            <a:r>
              <a:rPr lang="en-US" sz="1800" dirty="0" err="1">
                <a:latin typeface="Lucida Console" panose="020B0609040504020204" pitchFamily="49" charset="0"/>
              </a:rPr>
              <a:t>num_passengers</a:t>
            </a:r>
            <a:endParaRPr lang="en-US" sz="1800" dirty="0">
              <a:latin typeface="Lucida Console" panose="020B0609040504020204" pitchFamily="49" charset="0"/>
            </a:endParaRPr>
          </a:p>
          <a:p>
            <a:pPr marL="0" indent="0">
              <a:buNone/>
            </a:pPr>
            <a:r>
              <a:rPr lang="en-US" sz="1800" dirty="0">
                <a:latin typeface="Lucida Console" panose="020B0609040504020204" pitchFamily="49" charset="0"/>
              </a:rPr>
              <a:t>FROM (SELECT </a:t>
            </a:r>
            <a:r>
              <a:rPr lang="en-US" sz="1800" dirty="0" err="1">
                <a:latin typeface="Lucida Console" panose="020B0609040504020204" pitchFamily="49" charset="0"/>
              </a:rPr>
              <a:t>bl.flight_id</a:t>
            </a:r>
            <a:r>
              <a:rPr lang="en-US" sz="1800" dirty="0">
                <a:latin typeface="Lucida Console" panose="020B0609040504020204" pitchFamily="49" charset="0"/>
              </a:rPr>
              <a:t>,</a:t>
            </a:r>
          </a:p>
          <a:p>
            <a:pPr marL="0" indent="0">
              <a:buNone/>
            </a:pPr>
            <a:r>
              <a:rPr lang="en-US" sz="1800" dirty="0">
                <a:latin typeface="Lucida Console" panose="020B0609040504020204" pitchFamily="49" charset="0"/>
              </a:rPr>
              <a:t>       </a:t>
            </a:r>
            <a:r>
              <a:rPr lang="ru-RU" sz="1800" dirty="0">
                <a:latin typeface="Lucida Console" panose="020B0609040504020204" pitchFamily="49" charset="0"/>
              </a:rPr>
              <a:t>      </a:t>
            </a:r>
            <a:r>
              <a:rPr lang="en-US" sz="1800" dirty="0" err="1">
                <a:latin typeface="Lucida Console" panose="020B0609040504020204" pitchFamily="49" charset="0"/>
              </a:rPr>
              <a:t>departure_airport</a:t>
            </a:r>
            <a:r>
              <a:rPr lang="en-US" sz="1800" dirty="0">
                <a:latin typeface="Lucida Console" panose="020B0609040504020204" pitchFamily="49" charset="0"/>
              </a:rPr>
              <a:t>,</a:t>
            </a:r>
          </a:p>
          <a:p>
            <a:pPr marL="0" indent="0">
              <a:buNone/>
            </a:pPr>
            <a:r>
              <a:rPr lang="en-US" sz="1800" dirty="0">
                <a:latin typeface="Lucida Console" panose="020B0609040504020204" pitchFamily="49" charset="0"/>
              </a:rPr>
              <a:t>    </a:t>
            </a:r>
            <a:r>
              <a:rPr lang="ru-RU" sz="1800" dirty="0">
                <a:latin typeface="Lucida Console" panose="020B0609040504020204" pitchFamily="49" charset="0"/>
              </a:rPr>
              <a:t>       </a:t>
            </a:r>
            <a:r>
              <a:rPr lang="en-US" sz="1800" dirty="0">
                <a:latin typeface="Lucida Console" panose="020B0609040504020204" pitchFamily="49" charset="0"/>
              </a:rPr>
              <a:t>  (avg(price))::numeric (7,2) AS </a:t>
            </a:r>
            <a:r>
              <a:rPr lang="en-US" sz="1800" dirty="0" err="1">
                <a:latin typeface="Lucida Console" panose="020B0609040504020204" pitchFamily="49" charset="0"/>
              </a:rPr>
              <a:t>avg_price</a:t>
            </a:r>
            <a:r>
              <a:rPr lang="en-US" sz="1800" dirty="0">
                <a:latin typeface="Lucida Console" panose="020B0609040504020204" pitchFamily="49" charset="0"/>
              </a:rPr>
              <a:t>,</a:t>
            </a:r>
          </a:p>
          <a:p>
            <a:pPr marL="0" indent="0">
              <a:buNone/>
            </a:pPr>
            <a:r>
              <a:rPr lang="en-US" sz="1800" dirty="0">
                <a:latin typeface="Lucida Console" panose="020B0609040504020204" pitchFamily="49" charset="0"/>
              </a:rPr>
              <a:t>      </a:t>
            </a:r>
            <a:r>
              <a:rPr lang="ru-RU" sz="1800" dirty="0">
                <a:latin typeface="Lucida Console" panose="020B0609040504020204" pitchFamily="49" charset="0"/>
              </a:rPr>
              <a:t>       </a:t>
            </a:r>
            <a:r>
              <a:rPr lang="en-US" sz="1800" dirty="0">
                <a:latin typeface="Lucida Console" panose="020B0609040504020204" pitchFamily="49" charset="0"/>
              </a:rPr>
              <a:t> count(DISTINCT </a:t>
            </a:r>
            <a:r>
              <a:rPr lang="en-US" sz="1800" dirty="0" err="1">
                <a:latin typeface="Lucida Console" panose="020B0609040504020204" pitchFamily="49" charset="0"/>
              </a:rPr>
              <a:t>passenger_id</a:t>
            </a:r>
            <a:r>
              <a:rPr lang="en-US" sz="1800" dirty="0">
                <a:latin typeface="Lucida Console" panose="020B0609040504020204" pitchFamily="49" charset="0"/>
              </a:rPr>
              <a:t>) AS </a:t>
            </a:r>
            <a:r>
              <a:rPr lang="en-US" sz="1800" dirty="0" err="1">
                <a:latin typeface="Lucida Console" panose="020B0609040504020204" pitchFamily="49" charset="0"/>
              </a:rPr>
              <a:t>num_passengers</a:t>
            </a:r>
            <a:endParaRPr lang="en-US" sz="1800" dirty="0">
              <a:latin typeface="Lucida Console" panose="020B0609040504020204" pitchFamily="49" charset="0"/>
            </a:endParaRPr>
          </a:p>
          <a:p>
            <a:pPr marL="0" indent="0">
              <a:buNone/>
            </a:pPr>
            <a:r>
              <a:rPr lang="ru-RU" sz="1800" dirty="0">
                <a:latin typeface="Lucida Console" panose="020B0609040504020204" pitchFamily="49" charset="0"/>
              </a:rPr>
              <a:t>         </a:t>
            </a:r>
            <a:r>
              <a:rPr lang="en-US" sz="1800" dirty="0">
                <a:latin typeface="Lucida Console" panose="020B0609040504020204" pitchFamily="49" charset="0"/>
              </a:rPr>
              <a:t>FROM booking b</a:t>
            </a:r>
          </a:p>
          <a:p>
            <a:pPr marL="0" indent="0">
              <a:buNone/>
            </a:pPr>
            <a:r>
              <a:rPr lang="ru-RU" sz="1800" dirty="0">
                <a:latin typeface="Lucida Console" panose="020B0609040504020204" pitchFamily="49" charset="0"/>
              </a:rPr>
              <a:t>         </a:t>
            </a:r>
            <a:r>
              <a:rPr lang="en-US" sz="1800" dirty="0">
                <a:latin typeface="Lucida Console" panose="020B0609040504020204" pitchFamily="49" charset="0"/>
              </a:rPr>
              <a:t>JOIN </a:t>
            </a:r>
            <a:r>
              <a:rPr lang="en-US" sz="1800" dirty="0" err="1">
                <a:latin typeface="Lucida Console" panose="020B0609040504020204" pitchFamily="49" charset="0"/>
              </a:rPr>
              <a:t>booking_leg</a:t>
            </a:r>
            <a:r>
              <a:rPr lang="en-US" sz="1800" dirty="0">
                <a:latin typeface="Lucida Console" panose="020B0609040504020204" pitchFamily="49" charset="0"/>
              </a:rPr>
              <a:t> bl USING (</a:t>
            </a:r>
            <a:r>
              <a:rPr lang="en-US" sz="1800" dirty="0" err="1">
                <a:latin typeface="Lucida Console" panose="020B0609040504020204" pitchFamily="49" charset="0"/>
              </a:rPr>
              <a:t>booking_id</a:t>
            </a:r>
            <a:r>
              <a:rPr lang="en-US" sz="1800" dirty="0">
                <a:latin typeface="Lucida Console" panose="020B0609040504020204" pitchFamily="49" charset="0"/>
              </a:rPr>
              <a:t>)</a:t>
            </a:r>
          </a:p>
          <a:p>
            <a:pPr marL="0" indent="0">
              <a:buNone/>
            </a:pPr>
            <a:r>
              <a:rPr lang="ru-RU" sz="1800" dirty="0">
                <a:latin typeface="Lucida Console" panose="020B0609040504020204" pitchFamily="49" charset="0"/>
              </a:rPr>
              <a:t>         </a:t>
            </a:r>
            <a:r>
              <a:rPr lang="en-US" sz="1800" dirty="0">
                <a:latin typeface="Lucida Console" panose="020B0609040504020204" pitchFamily="49" charset="0"/>
              </a:rPr>
              <a:t>JOIN flight f USING (</a:t>
            </a:r>
            <a:r>
              <a:rPr lang="en-US" sz="1800" dirty="0" err="1">
                <a:latin typeface="Lucida Console" panose="020B0609040504020204" pitchFamily="49" charset="0"/>
              </a:rPr>
              <a:t>flight_id</a:t>
            </a:r>
            <a:r>
              <a:rPr lang="en-US" sz="1800" dirty="0">
                <a:latin typeface="Lucida Console" panose="020B0609040504020204" pitchFamily="49" charset="0"/>
              </a:rPr>
              <a:t>)</a:t>
            </a:r>
          </a:p>
          <a:p>
            <a:pPr marL="0" indent="0">
              <a:buNone/>
            </a:pPr>
            <a:r>
              <a:rPr lang="ru-RU" sz="1800" dirty="0">
                <a:latin typeface="Lucida Console" panose="020B0609040504020204" pitchFamily="49" charset="0"/>
              </a:rPr>
              <a:t>         </a:t>
            </a:r>
            <a:r>
              <a:rPr lang="en-US" sz="1800" dirty="0">
                <a:latin typeface="Lucida Console" panose="020B0609040504020204" pitchFamily="49" charset="0"/>
              </a:rPr>
              <a:t>JOIN passenger p USING (</a:t>
            </a:r>
            <a:r>
              <a:rPr lang="en-US" sz="1800" dirty="0" err="1">
                <a:latin typeface="Lucida Console" panose="020B0609040504020204" pitchFamily="49" charset="0"/>
              </a:rPr>
              <a:t>booking_id</a:t>
            </a:r>
            <a:r>
              <a:rPr lang="en-US" sz="1800" dirty="0">
                <a:latin typeface="Lucida Console" panose="020B0609040504020204" pitchFamily="49" charset="0"/>
              </a:rPr>
              <a:t>)</a:t>
            </a:r>
          </a:p>
          <a:p>
            <a:pPr marL="0" indent="0">
              <a:buNone/>
            </a:pPr>
            <a:r>
              <a:rPr lang="ru-RU" sz="1800" dirty="0">
                <a:latin typeface="Lucida Console" panose="020B0609040504020204" pitchFamily="49" charset="0"/>
              </a:rPr>
              <a:t>          </a:t>
            </a:r>
            <a:r>
              <a:rPr lang="en-US" sz="1800" dirty="0">
                <a:latin typeface="Lucida Console" panose="020B0609040504020204" pitchFamily="49" charset="0"/>
              </a:rPr>
              <a:t>GROUP BY 1,2 )a  </a:t>
            </a:r>
            <a:endParaRPr lang="ru-RU" sz="1800" dirty="0">
              <a:latin typeface="Lucida Console" panose="020B0609040504020204" pitchFamily="49" charset="0"/>
            </a:endParaRPr>
          </a:p>
          <a:p>
            <a:pPr marL="0" indent="0">
              <a:buNone/>
            </a:pPr>
            <a:r>
              <a:rPr lang="ru-RU" sz="1800" dirty="0">
                <a:latin typeface="Lucida Console" panose="020B0609040504020204" pitchFamily="49" charset="0"/>
              </a:rPr>
              <a:t> </a:t>
            </a:r>
            <a:r>
              <a:rPr lang="en-US" sz="1800" dirty="0">
                <a:latin typeface="Lucida Console" panose="020B0609040504020204" pitchFamily="49" charset="0"/>
              </a:rPr>
              <a:t>WHERE </a:t>
            </a:r>
            <a:r>
              <a:rPr lang="en-US" sz="1800" dirty="0" err="1">
                <a:latin typeface="Lucida Console" panose="020B0609040504020204" pitchFamily="49" charset="0"/>
              </a:rPr>
              <a:t>departure_airport</a:t>
            </a:r>
            <a:r>
              <a:rPr lang="en-US" sz="1800" dirty="0">
                <a:latin typeface="Lucida Console" panose="020B0609040504020204" pitchFamily="49" charset="0"/>
              </a:rPr>
              <a:t>='ORD'</a:t>
            </a:r>
          </a:p>
          <a:p>
            <a:pPr marL="0" indent="0">
              <a:buNone/>
            </a:pPr>
            <a:endParaRPr lang="en-US" sz="1800" dirty="0">
              <a:latin typeface="Lucida Console" panose="020B0609040504020204" pitchFamily="49" charset="0"/>
            </a:endParaRPr>
          </a:p>
        </p:txBody>
      </p:sp>
    </p:spTree>
    <p:extLst>
      <p:ext uri="{BB962C8B-B14F-4D97-AF65-F5344CB8AC3E}">
        <p14:creationId xmlns:p14="http://schemas.microsoft.com/office/powerpoint/2010/main" val="1968642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omputer&#10;&#10;Description automatically generated with medium confidence">
            <a:extLst>
              <a:ext uri="{FF2B5EF4-FFF2-40B4-BE49-F238E27FC236}">
                <a16:creationId xmlns:a16="http://schemas.microsoft.com/office/drawing/2014/main" id="{3B38A17B-5B86-E501-E2CF-33B789AE45D9}"/>
              </a:ext>
            </a:extLst>
          </p:cNvPr>
          <p:cNvPicPr>
            <a:picLocks noChangeAspect="1"/>
          </p:cNvPicPr>
          <p:nvPr/>
        </p:nvPicPr>
        <p:blipFill>
          <a:blip r:embed="rId2"/>
          <a:stretch>
            <a:fillRect/>
          </a:stretch>
        </p:blipFill>
        <p:spPr>
          <a:xfrm>
            <a:off x="787114" y="414988"/>
            <a:ext cx="8052086" cy="6028023"/>
          </a:xfrm>
          <a:prstGeom prst="rect">
            <a:avLst/>
          </a:prstGeom>
        </p:spPr>
      </p:pic>
      <p:grpSp>
        <p:nvGrpSpPr>
          <p:cNvPr id="12" name="Group 11">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3" name="Rectangle 12">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reeform 1">
            <a:extLst>
              <a:ext uri="{FF2B5EF4-FFF2-40B4-BE49-F238E27FC236}">
                <a16:creationId xmlns:a16="http://schemas.microsoft.com/office/drawing/2014/main" id="{90EBA9F1-645F-3039-C2D7-98D1EB9083BB}"/>
              </a:ext>
            </a:extLst>
          </p:cNvPr>
          <p:cNvSpPr/>
          <p:nvPr/>
        </p:nvSpPr>
        <p:spPr>
          <a:xfrm>
            <a:off x="2448099" y="4005349"/>
            <a:ext cx="4207344" cy="1342155"/>
          </a:xfrm>
          <a:custGeom>
            <a:avLst/>
            <a:gdLst>
              <a:gd name="connsiteX0" fmla="*/ 347186 w 2228237"/>
              <a:gd name="connsiteY0" fmla="*/ 141079 h 718488"/>
              <a:gd name="connsiteX1" fmla="*/ 294934 w 2228237"/>
              <a:gd name="connsiteY1" fmla="*/ 120179 h 718488"/>
              <a:gd name="connsiteX2" fmla="*/ 227007 w 2228237"/>
              <a:gd name="connsiteY2" fmla="*/ 109728 h 718488"/>
              <a:gd name="connsiteX3" fmla="*/ 112054 w 2228237"/>
              <a:gd name="connsiteY3" fmla="*/ 120179 h 718488"/>
              <a:gd name="connsiteX4" fmla="*/ 80703 w 2228237"/>
              <a:gd name="connsiteY4" fmla="*/ 130629 h 718488"/>
              <a:gd name="connsiteX5" fmla="*/ 65028 w 2228237"/>
              <a:gd name="connsiteY5" fmla="*/ 141079 h 718488"/>
              <a:gd name="connsiteX6" fmla="*/ 44127 w 2228237"/>
              <a:gd name="connsiteY6" fmla="*/ 167205 h 718488"/>
              <a:gd name="connsiteX7" fmla="*/ 38902 w 2228237"/>
              <a:gd name="connsiteY7" fmla="*/ 182880 h 718488"/>
              <a:gd name="connsiteX8" fmla="*/ 28452 w 2228237"/>
              <a:gd name="connsiteY8" fmla="*/ 193331 h 718488"/>
              <a:gd name="connsiteX9" fmla="*/ 23227 w 2228237"/>
              <a:gd name="connsiteY9" fmla="*/ 214231 h 718488"/>
              <a:gd name="connsiteX10" fmla="*/ 12776 w 2228237"/>
              <a:gd name="connsiteY10" fmla="*/ 229907 h 718488"/>
              <a:gd name="connsiteX11" fmla="*/ 7551 w 2228237"/>
              <a:gd name="connsiteY11" fmla="*/ 245582 h 718488"/>
              <a:gd name="connsiteX12" fmla="*/ 7551 w 2228237"/>
              <a:gd name="connsiteY12" fmla="*/ 365760 h 718488"/>
              <a:gd name="connsiteX13" fmla="*/ 12776 w 2228237"/>
              <a:gd name="connsiteY13" fmla="*/ 381436 h 718488"/>
              <a:gd name="connsiteX14" fmla="*/ 23227 w 2228237"/>
              <a:gd name="connsiteY14" fmla="*/ 397111 h 718488"/>
              <a:gd name="connsiteX15" fmla="*/ 33677 w 2228237"/>
              <a:gd name="connsiteY15" fmla="*/ 428462 h 718488"/>
              <a:gd name="connsiteX16" fmla="*/ 38902 w 2228237"/>
              <a:gd name="connsiteY16" fmla="*/ 444138 h 718488"/>
              <a:gd name="connsiteX17" fmla="*/ 70253 w 2228237"/>
              <a:gd name="connsiteY17" fmla="*/ 491164 h 718488"/>
              <a:gd name="connsiteX18" fmla="*/ 80703 w 2228237"/>
              <a:gd name="connsiteY18" fmla="*/ 506839 h 718488"/>
              <a:gd name="connsiteX19" fmla="*/ 106829 w 2228237"/>
              <a:gd name="connsiteY19" fmla="*/ 532965 h 718488"/>
              <a:gd name="connsiteX20" fmla="*/ 122504 w 2228237"/>
              <a:gd name="connsiteY20" fmla="*/ 548640 h 718488"/>
              <a:gd name="connsiteX21" fmla="*/ 138180 w 2228237"/>
              <a:gd name="connsiteY21" fmla="*/ 553866 h 718488"/>
              <a:gd name="connsiteX22" fmla="*/ 185206 w 2228237"/>
              <a:gd name="connsiteY22" fmla="*/ 579991 h 718488"/>
              <a:gd name="connsiteX23" fmla="*/ 195656 w 2228237"/>
              <a:gd name="connsiteY23" fmla="*/ 590442 h 718488"/>
              <a:gd name="connsiteX24" fmla="*/ 227007 w 2228237"/>
              <a:gd name="connsiteY24" fmla="*/ 600892 h 718488"/>
              <a:gd name="connsiteX25" fmla="*/ 242683 w 2228237"/>
              <a:gd name="connsiteY25" fmla="*/ 606117 h 718488"/>
              <a:gd name="connsiteX26" fmla="*/ 263583 w 2228237"/>
              <a:gd name="connsiteY26" fmla="*/ 616567 h 718488"/>
              <a:gd name="connsiteX27" fmla="*/ 279259 w 2228237"/>
              <a:gd name="connsiteY27" fmla="*/ 621792 h 718488"/>
              <a:gd name="connsiteX28" fmla="*/ 321060 w 2228237"/>
              <a:gd name="connsiteY28" fmla="*/ 632243 h 718488"/>
              <a:gd name="connsiteX29" fmla="*/ 347186 w 2228237"/>
              <a:gd name="connsiteY29" fmla="*/ 637468 h 718488"/>
              <a:gd name="connsiteX30" fmla="*/ 362861 w 2228237"/>
              <a:gd name="connsiteY30" fmla="*/ 642693 h 718488"/>
              <a:gd name="connsiteX31" fmla="*/ 404662 w 2228237"/>
              <a:gd name="connsiteY31" fmla="*/ 647918 h 718488"/>
              <a:gd name="connsiteX32" fmla="*/ 535291 w 2228237"/>
              <a:gd name="connsiteY32" fmla="*/ 658368 h 718488"/>
              <a:gd name="connsiteX33" fmla="*/ 577092 w 2228237"/>
              <a:gd name="connsiteY33" fmla="*/ 663594 h 718488"/>
              <a:gd name="connsiteX34" fmla="*/ 629343 w 2228237"/>
              <a:gd name="connsiteY34" fmla="*/ 674044 h 718488"/>
              <a:gd name="connsiteX35" fmla="*/ 650244 w 2228237"/>
              <a:gd name="connsiteY35" fmla="*/ 679269 h 718488"/>
              <a:gd name="connsiteX36" fmla="*/ 676370 w 2228237"/>
              <a:gd name="connsiteY36" fmla="*/ 684494 h 718488"/>
              <a:gd name="connsiteX37" fmla="*/ 697270 w 2228237"/>
              <a:gd name="connsiteY37" fmla="*/ 689719 h 718488"/>
              <a:gd name="connsiteX38" fmla="*/ 759972 w 2228237"/>
              <a:gd name="connsiteY38" fmla="*/ 700170 h 718488"/>
              <a:gd name="connsiteX39" fmla="*/ 1209334 w 2228237"/>
              <a:gd name="connsiteY39" fmla="*/ 705395 h 718488"/>
              <a:gd name="connsiteX40" fmla="*/ 1595995 w 2228237"/>
              <a:gd name="connsiteY40" fmla="*/ 710620 h 718488"/>
              <a:gd name="connsiteX41" fmla="*/ 1904278 w 2228237"/>
              <a:gd name="connsiteY41" fmla="*/ 710620 h 718488"/>
              <a:gd name="connsiteX42" fmla="*/ 1935629 w 2228237"/>
              <a:gd name="connsiteY42" fmla="*/ 700170 h 718488"/>
              <a:gd name="connsiteX43" fmla="*/ 1956530 w 2228237"/>
              <a:gd name="connsiteY43" fmla="*/ 694944 h 718488"/>
              <a:gd name="connsiteX44" fmla="*/ 1998331 w 2228237"/>
              <a:gd name="connsiteY44" fmla="*/ 674044 h 718488"/>
              <a:gd name="connsiteX45" fmla="*/ 2040132 w 2228237"/>
              <a:gd name="connsiteY45" fmla="*/ 663594 h 718488"/>
              <a:gd name="connsiteX46" fmla="*/ 2087158 w 2228237"/>
              <a:gd name="connsiteY46" fmla="*/ 647918 h 718488"/>
              <a:gd name="connsiteX47" fmla="*/ 2118509 w 2228237"/>
              <a:gd name="connsiteY47" fmla="*/ 637468 h 718488"/>
              <a:gd name="connsiteX48" fmla="*/ 2134184 w 2228237"/>
              <a:gd name="connsiteY48" fmla="*/ 627018 h 718488"/>
              <a:gd name="connsiteX49" fmla="*/ 2155085 w 2228237"/>
              <a:gd name="connsiteY49" fmla="*/ 621792 h 718488"/>
              <a:gd name="connsiteX50" fmla="*/ 2170760 w 2228237"/>
              <a:gd name="connsiteY50" fmla="*/ 616567 h 718488"/>
              <a:gd name="connsiteX51" fmla="*/ 2196886 w 2228237"/>
              <a:gd name="connsiteY51" fmla="*/ 595667 h 718488"/>
              <a:gd name="connsiteX52" fmla="*/ 2228237 w 2228237"/>
              <a:gd name="connsiteY52" fmla="*/ 559091 h 718488"/>
              <a:gd name="connsiteX53" fmla="*/ 2223012 w 2228237"/>
              <a:gd name="connsiteY53" fmla="*/ 465038 h 718488"/>
              <a:gd name="connsiteX54" fmla="*/ 2207336 w 2228237"/>
              <a:gd name="connsiteY54" fmla="*/ 407562 h 718488"/>
              <a:gd name="connsiteX55" fmla="*/ 2186436 w 2228237"/>
              <a:gd name="connsiteY55" fmla="*/ 344860 h 718488"/>
              <a:gd name="connsiteX56" fmla="*/ 2170760 w 2228237"/>
              <a:gd name="connsiteY56" fmla="*/ 318734 h 718488"/>
              <a:gd name="connsiteX57" fmla="*/ 2160310 w 2228237"/>
              <a:gd name="connsiteY57" fmla="*/ 297834 h 718488"/>
              <a:gd name="connsiteX58" fmla="*/ 2149860 w 2228237"/>
              <a:gd name="connsiteY58" fmla="*/ 287383 h 718488"/>
              <a:gd name="connsiteX59" fmla="*/ 2128959 w 2228237"/>
              <a:gd name="connsiteY59" fmla="*/ 261258 h 718488"/>
              <a:gd name="connsiteX60" fmla="*/ 2071483 w 2228237"/>
              <a:gd name="connsiteY60" fmla="*/ 198556 h 718488"/>
              <a:gd name="connsiteX61" fmla="*/ 2061032 w 2228237"/>
              <a:gd name="connsiteY61" fmla="*/ 188106 h 718488"/>
              <a:gd name="connsiteX62" fmla="*/ 2024456 w 2228237"/>
              <a:gd name="connsiteY62" fmla="*/ 161980 h 718488"/>
              <a:gd name="connsiteX63" fmla="*/ 1987880 w 2228237"/>
              <a:gd name="connsiteY63" fmla="*/ 135854 h 718488"/>
              <a:gd name="connsiteX64" fmla="*/ 1966980 w 2228237"/>
              <a:gd name="connsiteY64" fmla="*/ 125404 h 718488"/>
              <a:gd name="connsiteX65" fmla="*/ 1930404 w 2228237"/>
              <a:gd name="connsiteY65" fmla="*/ 99278 h 718488"/>
              <a:gd name="connsiteX66" fmla="*/ 1914728 w 2228237"/>
              <a:gd name="connsiteY66" fmla="*/ 94053 h 718488"/>
              <a:gd name="connsiteX67" fmla="*/ 1867702 w 2228237"/>
              <a:gd name="connsiteY67" fmla="*/ 73152 h 718488"/>
              <a:gd name="connsiteX68" fmla="*/ 1815451 w 2228237"/>
              <a:gd name="connsiteY68" fmla="*/ 57477 h 718488"/>
              <a:gd name="connsiteX69" fmla="*/ 1763199 w 2228237"/>
              <a:gd name="connsiteY69" fmla="*/ 47027 h 718488"/>
              <a:gd name="connsiteX70" fmla="*/ 1737074 w 2228237"/>
              <a:gd name="connsiteY70" fmla="*/ 41802 h 718488"/>
              <a:gd name="connsiteX71" fmla="*/ 1710948 w 2228237"/>
              <a:gd name="connsiteY71" fmla="*/ 36576 h 718488"/>
              <a:gd name="connsiteX72" fmla="*/ 1663922 w 2228237"/>
              <a:gd name="connsiteY72" fmla="*/ 31351 h 718488"/>
              <a:gd name="connsiteX73" fmla="*/ 1559419 w 2228237"/>
              <a:gd name="connsiteY73" fmla="*/ 26126 h 718488"/>
              <a:gd name="connsiteX74" fmla="*/ 1392214 w 2228237"/>
              <a:gd name="connsiteY74" fmla="*/ 10451 h 718488"/>
              <a:gd name="connsiteX75" fmla="*/ 1225010 w 2228237"/>
              <a:gd name="connsiteY75" fmla="*/ 0 h 718488"/>
              <a:gd name="connsiteX76" fmla="*/ 995103 w 2228237"/>
              <a:gd name="connsiteY76" fmla="*/ 5226 h 718488"/>
              <a:gd name="connsiteX77" fmla="*/ 958527 w 2228237"/>
              <a:gd name="connsiteY77" fmla="*/ 10451 h 718488"/>
              <a:gd name="connsiteX78" fmla="*/ 895826 w 2228237"/>
              <a:gd name="connsiteY78" fmla="*/ 15676 h 718488"/>
              <a:gd name="connsiteX79" fmla="*/ 864475 w 2228237"/>
              <a:gd name="connsiteY79" fmla="*/ 20901 h 718488"/>
              <a:gd name="connsiteX80" fmla="*/ 765197 w 2228237"/>
              <a:gd name="connsiteY80" fmla="*/ 36576 h 718488"/>
              <a:gd name="connsiteX81" fmla="*/ 728621 w 2228237"/>
              <a:gd name="connsiteY81" fmla="*/ 47027 h 718488"/>
              <a:gd name="connsiteX82" fmla="*/ 681595 w 2228237"/>
              <a:gd name="connsiteY82" fmla="*/ 57477 h 718488"/>
              <a:gd name="connsiteX83" fmla="*/ 629343 w 2228237"/>
              <a:gd name="connsiteY83" fmla="*/ 67927 h 718488"/>
              <a:gd name="connsiteX84" fmla="*/ 556191 w 2228237"/>
              <a:gd name="connsiteY84" fmla="*/ 78378 h 718488"/>
              <a:gd name="connsiteX85" fmla="*/ 456914 w 2228237"/>
              <a:gd name="connsiteY85" fmla="*/ 94053 h 718488"/>
              <a:gd name="connsiteX86" fmla="*/ 425563 w 2228237"/>
              <a:gd name="connsiteY86" fmla="*/ 104503 h 718488"/>
              <a:gd name="connsiteX87" fmla="*/ 394212 w 2228237"/>
              <a:gd name="connsiteY87" fmla="*/ 114954 h 718488"/>
              <a:gd name="connsiteX88" fmla="*/ 378536 w 2228237"/>
              <a:gd name="connsiteY88" fmla="*/ 120179 h 718488"/>
              <a:gd name="connsiteX89" fmla="*/ 347186 w 2228237"/>
              <a:gd name="connsiteY89" fmla="*/ 141079 h 71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28237" h="718488">
                <a:moveTo>
                  <a:pt x="347186" y="141079"/>
                </a:moveTo>
                <a:cubicBezTo>
                  <a:pt x="333252" y="141079"/>
                  <a:pt x="310007" y="123947"/>
                  <a:pt x="294934" y="120179"/>
                </a:cubicBezTo>
                <a:cubicBezTo>
                  <a:pt x="271000" y="114196"/>
                  <a:pt x="252384" y="112901"/>
                  <a:pt x="227007" y="109728"/>
                </a:cubicBezTo>
                <a:cubicBezTo>
                  <a:pt x="207527" y="111027"/>
                  <a:pt x="141068" y="113484"/>
                  <a:pt x="112054" y="120179"/>
                </a:cubicBezTo>
                <a:cubicBezTo>
                  <a:pt x="101320" y="122656"/>
                  <a:pt x="80703" y="130629"/>
                  <a:pt x="80703" y="130629"/>
                </a:cubicBezTo>
                <a:cubicBezTo>
                  <a:pt x="75478" y="134112"/>
                  <a:pt x="69932" y="137156"/>
                  <a:pt x="65028" y="141079"/>
                </a:cubicBezTo>
                <a:cubicBezTo>
                  <a:pt x="54394" y="149586"/>
                  <a:pt x="51885" y="155570"/>
                  <a:pt x="44127" y="167205"/>
                </a:cubicBezTo>
                <a:cubicBezTo>
                  <a:pt x="42385" y="172430"/>
                  <a:pt x="41736" y="178157"/>
                  <a:pt x="38902" y="182880"/>
                </a:cubicBezTo>
                <a:cubicBezTo>
                  <a:pt x="36367" y="187104"/>
                  <a:pt x="30655" y="188925"/>
                  <a:pt x="28452" y="193331"/>
                </a:cubicBezTo>
                <a:cubicBezTo>
                  <a:pt x="25241" y="199754"/>
                  <a:pt x="26056" y="207631"/>
                  <a:pt x="23227" y="214231"/>
                </a:cubicBezTo>
                <a:cubicBezTo>
                  <a:pt x="20753" y="220003"/>
                  <a:pt x="16260" y="224682"/>
                  <a:pt x="12776" y="229907"/>
                </a:cubicBezTo>
                <a:cubicBezTo>
                  <a:pt x="11034" y="235132"/>
                  <a:pt x="9064" y="240286"/>
                  <a:pt x="7551" y="245582"/>
                </a:cubicBezTo>
                <a:cubicBezTo>
                  <a:pt x="-5498" y="291256"/>
                  <a:pt x="968" y="293347"/>
                  <a:pt x="7551" y="365760"/>
                </a:cubicBezTo>
                <a:cubicBezTo>
                  <a:pt x="8050" y="371245"/>
                  <a:pt x="10313" y="376510"/>
                  <a:pt x="12776" y="381436"/>
                </a:cubicBezTo>
                <a:cubicBezTo>
                  <a:pt x="15585" y="387053"/>
                  <a:pt x="19743" y="391886"/>
                  <a:pt x="23227" y="397111"/>
                </a:cubicBezTo>
                <a:lnTo>
                  <a:pt x="33677" y="428462"/>
                </a:lnTo>
                <a:cubicBezTo>
                  <a:pt x="35419" y="433687"/>
                  <a:pt x="35847" y="439555"/>
                  <a:pt x="38902" y="444138"/>
                </a:cubicBezTo>
                <a:lnTo>
                  <a:pt x="70253" y="491164"/>
                </a:lnTo>
                <a:cubicBezTo>
                  <a:pt x="73736" y="496389"/>
                  <a:pt x="76263" y="502399"/>
                  <a:pt x="80703" y="506839"/>
                </a:cubicBezTo>
                <a:lnTo>
                  <a:pt x="106829" y="532965"/>
                </a:lnTo>
                <a:cubicBezTo>
                  <a:pt x="112054" y="538190"/>
                  <a:pt x="115494" y="546303"/>
                  <a:pt x="122504" y="548640"/>
                </a:cubicBezTo>
                <a:cubicBezTo>
                  <a:pt x="127729" y="550382"/>
                  <a:pt x="133365" y="551191"/>
                  <a:pt x="138180" y="553866"/>
                </a:cubicBezTo>
                <a:cubicBezTo>
                  <a:pt x="192078" y="583809"/>
                  <a:pt x="149738" y="568168"/>
                  <a:pt x="185206" y="579991"/>
                </a:cubicBezTo>
                <a:cubicBezTo>
                  <a:pt x="188689" y="583475"/>
                  <a:pt x="191250" y="588239"/>
                  <a:pt x="195656" y="590442"/>
                </a:cubicBezTo>
                <a:cubicBezTo>
                  <a:pt x="205509" y="595368"/>
                  <a:pt x="216557" y="597409"/>
                  <a:pt x="227007" y="600892"/>
                </a:cubicBezTo>
                <a:cubicBezTo>
                  <a:pt x="232232" y="602634"/>
                  <a:pt x="237757" y="603654"/>
                  <a:pt x="242683" y="606117"/>
                </a:cubicBezTo>
                <a:cubicBezTo>
                  <a:pt x="249650" y="609600"/>
                  <a:pt x="256424" y="613499"/>
                  <a:pt x="263583" y="616567"/>
                </a:cubicBezTo>
                <a:cubicBezTo>
                  <a:pt x="268646" y="618737"/>
                  <a:pt x="273945" y="620343"/>
                  <a:pt x="279259" y="621792"/>
                </a:cubicBezTo>
                <a:cubicBezTo>
                  <a:pt x="293115" y="625571"/>
                  <a:pt x="306976" y="629426"/>
                  <a:pt x="321060" y="632243"/>
                </a:cubicBezTo>
                <a:cubicBezTo>
                  <a:pt x="329769" y="633985"/>
                  <a:pt x="338570" y="635314"/>
                  <a:pt x="347186" y="637468"/>
                </a:cubicBezTo>
                <a:cubicBezTo>
                  <a:pt x="352529" y="638804"/>
                  <a:pt x="357442" y="641708"/>
                  <a:pt x="362861" y="642693"/>
                </a:cubicBezTo>
                <a:cubicBezTo>
                  <a:pt x="376677" y="645205"/>
                  <a:pt x="390678" y="646647"/>
                  <a:pt x="404662" y="647918"/>
                </a:cubicBezTo>
                <a:cubicBezTo>
                  <a:pt x="448165" y="651873"/>
                  <a:pt x="491946" y="652949"/>
                  <a:pt x="535291" y="658368"/>
                </a:cubicBezTo>
                <a:lnTo>
                  <a:pt x="577092" y="663594"/>
                </a:lnTo>
                <a:cubicBezTo>
                  <a:pt x="609283" y="674324"/>
                  <a:pt x="576509" y="664438"/>
                  <a:pt x="629343" y="674044"/>
                </a:cubicBezTo>
                <a:cubicBezTo>
                  <a:pt x="636409" y="675329"/>
                  <a:pt x="643234" y="677711"/>
                  <a:pt x="650244" y="679269"/>
                </a:cubicBezTo>
                <a:cubicBezTo>
                  <a:pt x="658914" y="681196"/>
                  <a:pt x="667700" y="682567"/>
                  <a:pt x="676370" y="684494"/>
                </a:cubicBezTo>
                <a:cubicBezTo>
                  <a:pt x="683380" y="686052"/>
                  <a:pt x="690212" y="688396"/>
                  <a:pt x="697270" y="689719"/>
                </a:cubicBezTo>
                <a:cubicBezTo>
                  <a:pt x="718096" y="693624"/>
                  <a:pt x="738784" y="699924"/>
                  <a:pt x="759972" y="700170"/>
                </a:cubicBezTo>
                <a:lnTo>
                  <a:pt x="1209334" y="705395"/>
                </a:lnTo>
                <a:lnTo>
                  <a:pt x="1595995" y="710620"/>
                </a:lnTo>
                <a:cubicBezTo>
                  <a:pt x="1723914" y="720460"/>
                  <a:pt x="1711476" y="721743"/>
                  <a:pt x="1904278" y="710620"/>
                </a:cubicBezTo>
                <a:cubicBezTo>
                  <a:pt x="1915275" y="709986"/>
                  <a:pt x="1924942" y="702842"/>
                  <a:pt x="1935629" y="700170"/>
                </a:cubicBezTo>
                <a:cubicBezTo>
                  <a:pt x="1942596" y="698428"/>
                  <a:pt x="1949901" y="697706"/>
                  <a:pt x="1956530" y="694944"/>
                </a:cubicBezTo>
                <a:cubicBezTo>
                  <a:pt x="1970910" y="688952"/>
                  <a:pt x="1983218" y="677822"/>
                  <a:pt x="1998331" y="674044"/>
                </a:cubicBezTo>
                <a:cubicBezTo>
                  <a:pt x="2012265" y="670561"/>
                  <a:pt x="2026507" y="668136"/>
                  <a:pt x="2040132" y="663594"/>
                </a:cubicBezTo>
                <a:lnTo>
                  <a:pt x="2087158" y="647918"/>
                </a:lnTo>
                <a:cubicBezTo>
                  <a:pt x="2087159" y="647918"/>
                  <a:pt x="2118508" y="637469"/>
                  <a:pt x="2118509" y="637468"/>
                </a:cubicBezTo>
                <a:cubicBezTo>
                  <a:pt x="2123734" y="633985"/>
                  <a:pt x="2128412" y="629492"/>
                  <a:pt x="2134184" y="627018"/>
                </a:cubicBezTo>
                <a:cubicBezTo>
                  <a:pt x="2140785" y="624189"/>
                  <a:pt x="2148180" y="623765"/>
                  <a:pt x="2155085" y="621792"/>
                </a:cubicBezTo>
                <a:cubicBezTo>
                  <a:pt x="2160381" y="620279"/>
                  <a:pt x="2165535" y="618309"/>
                  <a:pt x="2170760" y="616567"/>
                </a:cubicBezTo>
                <a:cubicBezTo>
                  <a:pt x="2206350" y="580980"/>
                  <a:pt x="2150728" y="635231"/>
                  <a:pt x="2196886" y="595667"/>
                </a:cubicBezTo>
                <a:cubicBezTo>
                  <a:pt x="2216596" y="578773"/>
                  <a:pt x="2215911" y="577580"/>
                  <a:pt x="2228237" y="559091"/>
                </a:cubicBezTo>
                <a:cubicBezTo>
                  <a:pt x="2226495" y="527740"/>
                  <a:pt x="2226611" y="496230"/>
                  <a:pt x="2223012" y="465038"/>
                </a:cubicBezTo>
                <a:cubicBezTo>
                  <a:pt x="2218827" y="428769"/>
                  <a:pt x="2214190" y="432692"/>
                  <a:pt x="2207336" y="407562"/>
                </a:cubicBezTo>
                <a:cubicBezTo>
                  <a:pt x="2184128" y="322469"/>
                  <a:pt x="2209203" y="397986"/>
                  <a:pt x="2186436" y="344860"/>
                </a:cubicBezTo>
                <a:cubicBezTo>
                  <a:pt x="2176262" y="321119"/>
                  <a:pt x="2188139" y="336112"/>
                  <a:pt x="2170760" y="318734"/>
                </a:cubicBezTo>
                <a:cubicBezTo>
                  <a:pt x="2167277" y="311767"/>
                  <a:pt x="2164630" y="304315"/>
                  <a:pt x="2160310" y="297834"/>
                </a:cubicBezTo>
                <a:cubicBezTo>
                  <a:pt x="2157577" y="293735"/>
                  <a:pt x="2152395" y="291607"/>
                  <a:pt x="2149860" y="287383"/>
                </a:cubicBezTo>
                <a:cubicBezTo>
                  <a:pt x="2133036" y="259342"/>
                  <a:pt x="2160179" y="282070"/>
                  <a:pt x="2128959" y="261258"/>
                </a:cubicBezTo>
                <a:cubicBezTo>
                  <a:pt x="2106213" y="227137"/>
                  <a:pt x="2122948" y="250020"/>
                  <a:pt x="2071483" y="198556"/>
                </a:cubicBezTo>
                <a:cubicBezTo>
                  <a:pt x="2067999" y="195073"/>
                  <a:pt x="2064973" y="191062"/>
                  <a:pt x="2061032" y="188106"/>
                </a:cubicBezTo>
                <a:cubicBezTo>
                  <a:pt x="1992729" y="136875"/>
                  <a:pt x="2077939" y="200182"/>
                  <a:pt x="2024456" y="161980"/>
                </a:cubicBezTo>
                <a:cubicBezTo>
                  <a:pt x="2013227" y="153959"/>
                  <a:pt x="2000206" y="142897"/>
                  <a:pt x="1987880" y="135854"/>
                </a:cubicBezTo>
                <a:cubicBezTo>
                  <a:pt x="1981117" y="131990"/>
                  <a:pt x="1973585" y="129532"/>
                  <a:pt x="1966980" y="125404"/>
                </a:cubicBezTo>
                <a:cubicBezTo>
                  <a:pt x="1957514" y="119488"/>
                  <a:pt x="1941457" y="104804"/>
                  <a:pt x="1930404" y="99278"/>
                </a:cubicBezTo>
                <a:cubicBezTo>
                  <a:pt x="1925478" y="96815"/>
                  <a:pt x="1919953" y="95795"/>
                  <a:pt x="1914728" y="94053"/>
                </a:cubicBezTo>
                <a:cubicBezTo>
                  <a:pt x="1889888" y="77493"/>
                  <a:pt x="1905010" y="85588"/>
                  <a:pt x="1867702" y="73152"/>
                </a:cubicBezTo>
                <a:cubicBezTo>
                  <a:pt x="1850017" y="67257"/>
                  <a:pt x="1833715" y="61391"/>
                  <a:pt x="1815451" y="57477"/>
                </a:cubicBezTo>
                <a:cubicBezTo>
                  <a:pt x="1798083" y="53755"/>
                  <a:pt x="1780616" y="50510"/>
                  <a:pt x="1763199" y="47027"/>
                </a:cubicBezTo>
                <a:lnTo>
                  <a:pt x="1737074" y="41802"/>
                </a:lnTo>
                <a:cubicBezTo>
                  <a:pt x="1728365" y="40060"/>
                  <a:pt x="1719775" y="37557"/>
                  <a:pt x="1710948" y="36576"/>
                </a:cubicBezTo>
                <a:cubicBezTo>
                  <a:pt x="1695273" y="34834"/>
                  <a:pt x="1679656" y="32436"/>
                  <a:pt x="1663922" y="31351"/>
                </a:cubicBezTo>
                <a:cubicBezTo>
                  <a:pt x="1629127" y="28951"/>
                  <a:pt x="1594212" y="28553"/>
                  <a:pt x="1559419" y="26126"/>
                </a:cubicBezTo>
                <a:cubicBezTo>
                  <a:pt x="1377013" y="13400"/>
                  <a:pt x="1497449" y="20473"/>
                  <a:pt x="1392214" y="10451"/>
                </a:cubicBezTo>
                <a:cubicBezTo>
                  <a:pt x="1320409" y="3613"/>
                  <a:pt x="1307798" y="4140"/>
                  <a:pt x="1225010" y="0"/>
                </a:cubicBezTo>
                <a:lnTo>
                  <a:pt x="995103" y="5226"/>
                </a:lnTo>
                <a:cubicBezTo>
                  <a:pt x="982797" y="5709"/>
                  <a:pt x="970775" y="9162"/>
                  <a:pt x="958527" y="10451"/>
                </a:cubicBezTo>
                <a:cubicBezTo>
                  <a:pt x="937669" y="12646"/>
                  <a:pt x="916671" y="13360"/>
                  <a:pt x="895826" y="15676"/>
                </a:cubicBezTo>
                <a:cubicBezTo>
                  <a:pt x="885296" y="16846"/>
                  <a:pt x="874952" y="19329"/>
                  <a:pt x="864475" y="20901"/>
                </a:cubicBezTo>
                <a:cubicBezTo>
                  <a:pt x="817364" y="27967"/>
                  <a:pt x="802917" y="28193"/>
                  <a:pt x="765197" y="36576"/>
                </a:cubicBezTo>
                <a:cubicBezTo>
                  <a:pt x="728446" y="44743"/>
                  <a:pt x="759167" y="38300"/>
                  <a:pt x="728621" y="47027"/>
                </a:cubicBezTo>
                <a:cubicBezTo>
                  <a:pt x="706325" y="53397"/>
                  <a:pt x="705833" y="52091"/>
                  <a:pt x="681595" y="57477"/>
                </a:cubicBezTo>
                <a:cubicBezTo>
                  <a:pt x="644434" y="65735"/>
                  <a:pt x="676602" y="60838"/>
                  <a:pt x="629343" y="67927"/>
                </a:cubicBezTo>
                <a:cubicBezTo>
                  <a:pt x="604984" y="71581"/>
                  <a:pt x="580672" y="75658"/>
                  <a:pt x="556191" y="78378"/>
                </a:cubicBezTo>
                <a:cubicBezTo>
                  <a:pt x="527589" y="81556"/>
                  <a:pt x="484001" y="85024"/>
                  <a:pt x="456914" y="94053"/>
                </a:cubicBezTo>
                <a:lnTo>
                  <a:pt x="425563" y="104503"/>
                </a:lnTo>
                <a:lnTo>
                  <a:pt x="394212" y="114954"/>
                </a:lnTo>
                <a:cubicBezTo>
                  <a:pt x="388987" y="116696"/>
                  <a:pt x="384025" y="119722"/>
                  <a:pt x="378536" y="120179"/>
                </a:cubicBezTo>
                <a:cubicBezTo>
                  <a:pt x="314099" y="125549"/>
                  <a:pt x="361120" y="141079"/>
                  <a:pt x="347186" y="14107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937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C264857-A2AA-BA11-C090-0BFE655F0C0F}"/>
              </a:ext>
            </a:extLst>
          </p:cNvPr>
          <p:cNvSpPr>
            <a:spLocks noGrp="1"/>
          </p:cNvSpPr>
          <p:nvPr>
            <p:ph type="title"/>
          </p:nvPr>
        </p:nvSpPr>
        <p:spPr>
          <a:xfrm>
            <a:off x="876691" y="301843"/>
            <a:ext cx="10477109" cy="1003532"/>
          </a:xfrm>
        </p:spPr>
        <p:txBody>
          <a:bodyPr anchor="ctr">
            <a:normAutofit/>
          </a:bodyPr>
          <a:lstStyle/>
          <a:p>
            <a:r>
              <a:rPr lang="en-US" sz="3200">
                <a:solidFill>
                  <a:srgbClr val="FFFFFF"/>
                </a:solidFill>
              </a:rPr>
              <a:t>What about now?</a:t>
            </a:r>
          </a:p>
        </p:txBody>
      </p:sp>
      <p:sp>
        <p:nvSpPr>
          <p:cNvPr id="3" name="Content Placeholder 2">
            <a:extLst>
              <a:ext uri="{FF2B5EF4-FFF2-40B4-BE49-F238E27FC236}">
                <a16:creationId xmlns:a16="http://schemas.microsoft.com/office/drawing/2014/main" id="{2523CEAE-F5AA-3BE3-1BE0-F3A62F09A64A}"/>
              </a:ext>
            </a:extLst>
          </p:cNvPr>
          <p:cNvSpPr>
            <a:spLocks noGrp="1"/>
          </p:cNvSpPr>
          <p:nvPr>
            <p:ph idx="1"/>
          </p:nvPr>
        </p:nvSpPr>
        <p:spPr>
          <a:xfrm>
            <a:off x="876691" y="1645324"/>
            <a:ext cx="7873796" cy="4824056"/>
          </a:xfrm>
        </p:spPr>
        <p:txBody>
          <a:bodyPr>
            <a:noAutofit/>
          </a:bodyPr>
          <a:lstStyle/>
          <a:p>
            <a:pPr marL="0" indent="0">
              <a:buNone/>
            </a:pPr>
            <a:r>
              <a:rPr lang="en-US" sz="1400" dirty="0">
                <a:latin typeface="Consolas" panose="020B0609020204030204" pitchFamily="49" charset="0"/>
                <a:cs typeface="Consolas" panose="020B0609020204030204" pitchFamily="49" charset="0"/>
              </a:rPr>
              <a:t>SELECT </a:t>
            </a:r>
            <a:r>
              <a:rPr lang="en-US" sz="1400" dirty="0" err="1">
                <a:latin typeface="Consolas" panose="020B0609020204030204" pitchFamily="49" charset="0"/>
                <a:cs typeface="Consolas" panose="020B0609020204030204" pitchFamily="49" charset="0"/>
              </a:rPr>
              <a:t>a.flight_id</a:t>
            </a:r>
            <a:r>
              <a:rPr lang="en-US" sz="1400" dirty="0">
                <a:latin typeface="Consolas" panose="020B0609020204030204" pitchFamily="49" charset="0"/>
                <a:cs typeface="Consolas" panose="020B0609020204030204" pitchFamily="49" charset="0"/>
              </a:rPr>
              <a:t>,</a:t>
            </a:r>
          </a:p>
          <a:p>
            <a:pPr marL="0" indent="0">
              <a:buNone/>
            </a:pPr>
            <a:r>
              <a:rPr lang="en-US" sz="1400" dirty="0" err="1">
                <a:latin typeface="Consolas" panose="020B0609020204030204" pitchFamily="49" charset="0"/>
                <a:cs typeface="Consolas" panose="020B0609020204030204" pitchFamily="49" charset="0"/>
              </a:rPr>
              <a:t>a.avg_price</a:t>
            </a:r>
            <a:r>
              <a:rPr lang="en-US" sz="1400" dirty="0">
                <a:latin typeface="Consolas" panose="020B0609020204030204" pitchFamily="49" charset="0"/>
                <a:cs typeface="Consolas" panose="020B0609020204030204" pitchFamily="49" charset="0"/>
              </a:rPr>
              <a:t>,</a:t>
            </a:r>
          </a:p>
          <a:p>
            <a:pPr marL="0" indent="0">
              <a:buNone/>
            </a:pPr>
            <a:r>
              <a:rPr lang="en-US" sz="1400" dirty="0" err="1">
                <a:latin typeface="Consolas" panose="020B0609020204030204" pitchFamily="49" charset="0"/>
                <a:cs typeface="Consolas" panose="020B0609020204030204" pitchFamily="49" charset="0"/>
              </a:rPr>
              <a:t>a.num_passengers</a:t>
            </a:r>
            <a:endParaRPr lang="en-US" sz="1400" dirty="0">
              <a:latin typeface="Consolas" panose="020B0609020204030204" pitchFamily="49" charset="0"/>
              <a:cs typeface="Consolas" panose="020B0609020204030204" pitchFamily="49" charset="0"/>
            </a:endParaRPr>
          </a:p>
          <a:p>
            <a:pPr marL="0" indent="0">
              <a:buNone/>
            </a:pPr>
            <a:r>
              <a:rPr lang="en-US" sz="1400" dirty="0">
                <a:latin typeface="Consolas" panose="020B0609020204030204" pitchFamily="49" charset="0"/>
                <a:cs typeface="Consolas" panose="020B0609020204030204" pitchFamily="49" charset="0"/>
              </a:rPr>
              <a:t>FROM (SELECT </a:t>
            </a:r>
            <a:r>
              <a:rPr lang="en-US" sz="1400" dirty="0" err="1">
                <a:latin typeface="Consolas" panose="020B0609020204030204" pitchFamily="49" charset="0"/>
                <a:cs typeface="Consolas" panose="020B0609020204030204" pitchFamily="49" charset="0"/>
              </a:rPr>
              <a:t>bl.flight_id</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a:t>
            </a:r>
            <a:r>
              <a:rPr lang="ru-RU"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departure_airport</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a:t>
            </a:r>
            <a:r>
              <a:rPr lang="ru-RU" sz="1400" dirty="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 (avg(price))::numeric (7,2) AS </a:t>
            </a:r>
            <a:r>
              <a:rPr lang="en-US" sz="1400" dirty="0" err="1">
                <a:latin typeface="Consolas" panose="020B0609020204030204" pitchFamily="49" charset="0"/>
                <a:cs typeface="Consolas" panose="020B0609020204030204" pitchFamily="49" charset="0"/>
              </a:rPr>
              <a:t>avg_price</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a:t>
            </a:r>
            <a:r>
              <a:rPr lang="ru-RU" sz="1400" dirty="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count(DISTINCT </a:t>
            </a:r>
            <a:r>
              <a:rPr lang="en-US" sz="1400" dirty="0" err="1">
                <a:latin typeface="Consolas" panose="020B0609020204030204" pitchFamily="49" charset="0"/>
                <a:cs typeface="Consolas" panose="020B0609020204030204" pitchFamily="49" charset="0"/>
              </a:rPr>
              <a:t>passenger_id</a:t>
            </a:r>
            <a:r>
              <a:rPr lang="en-US" sz="1400" dirty="0">
                <a:latin typeface="Consolas" panose="020B0609020204030204" pitchFamily="49" charset="0"/>
                <a:cs typeface="Consolas" panose="020B0609020204030204" pitchFamily="49" charset="0"/>
              </a:rPr>
              <a:t>) AS </a:t>
            </a:r>
            <a:r>
              <a:rPr lang="en-US" sz="1400" dirty="0" err="1">
                <a:latin typeface="Consolas" panose="020B0609020204030204" pitchFamily="49" charset="0"/>
                <a:cs typeface="Consolas" panose="020B0609020204030204" pitchFamily="49" charset="0"/>
              </a:rPr>
              <a:t>num_passengers</a:t>
            </a:r>
            <a:endParaRPr lang="en-US" sz="1400" dirty="0">
              <a:latin typeface="Consolas" panose="020B0609020204030204" pitchFamily="49" charset="0"/>
              <a:cs typeface="Consolas" panose="020B0609020204030204" pitchFamily="49" charset="0"/>
            </a:endParaRPr>
          </a:p>
          <a:p>
            <a:pPr marL="0" indent="0">
              <a:buNone/>
            </a:pPr>
            <a:r>
              <a:rPr lang="ru-RU" sz="1400" dirty="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FROM booking b</a:t>
            </a:r>
          </a:p>
          <a:p>
            <a:pPr marL="0" indent="0">
              <a:buNone/>
            </a:pPr>
            <a:r>
              <a:rPr lang="ru-RU" sz="1400" dirty="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JOIN </a:t>
            </a:r>
            <a:r>
              <a:rPr lang="en-US" sz="1400" dirty="0" err="1">
                <a:latin typeface="Consolas" panose="020B0609020204030204" pitchFamily="49" charset="0"/>
                <a:cs typeface="Consolas" panose="020B0609020204030204" pitchFamily="49" charset="0"/>
              </a:rPr>
              <a:t>booking_leg</a:t>
            </a:r>
            <a:r>
              <a:rPr lang="en-US" sz="1400" dirty="0">
                <a:latin typeface="Consolas" panose="020B0609020204030204" pitchFamily="49" charset="0"/>
                <a:cs typeface="Consolas" panose="020B0609020204030204" pitchFamily="49" charset="0"/>
              </a:rPr>
              <a:t> bl USING (</a:t>
            </a:r>
            <a:r>
              <a:rPr lang="en-US" sz="1400" dirty="0" err="1">
                <a:latin typeface="Consolas" panose="020B0609020204030204" pitchFamily="49" charset="0"/>
                <a:cs typeface="Consolas" panose="020B0609020204030204" pitchFamily="49" charset="0"/>
              </a:rPr>
              <a:t>booking_id</a:t>
            </a:r>
            <a:r>
              <a:rPr lang="en-US" sz="1400" dirty="0">
                <a:latin typeface="Consolas" panose="020B0609020204030204" pitchFamily="49" charset="0"/>
                <a:cs typeface="Consolas" panose="020B0609020204030204" pitchFamily="49" charset="0"/>
              </a:rPr>
              <a:t>)</a:t>
            </a:r>
          </a:p>
          <a:p>
            <a:pPr marL="0" indent="0">
              <a:buNone/>
            </a:pPr>
            <a:r>
              <a:rPr lang="ru-RU" sz="1400" dirty="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JOIN flight f USING (</a:t>
            </a:r>
            <a:r>
              <a:rPr lang="en-US" sz="1400" dirty="0" err="1">
                <a:latin typeface="Consolas" panose="020B0609020204030204" pitchFamily="49" charset="0"/>
                <a:cs typeface="Consolas" panose="020B0609020204030204" pitchFamily="49" charset="0"/>
              </a:rPr>
              <a:t>flight_id</a:t>
            </a:r>
            <a:r>
              <a:rPr lang="en-US" sz="1400" dirty="0">
                <a:latin typeface="Consolas" panose="020B0609020204030204" pitchFamily="49" charset="0"/>
                <a:cs typeface="Consolas" panose="020B0609020204030204" pitchFamily="49" charset="0"/>
              </a:rPr>
              <a:t>)</a:t>
            </a:r>
          </a:p>
          <a:p>
            <a:pPr marL="0" indent="0">
              <a:buNone/>
            </a:pPr>
            <a:r>
              <a:rPr lang="ru-RU" sz="1400" dirty="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JOIN passenger p USING (</a:t>
            </a:r>
            <a:r>
              <a:rPr lang="en-US" sz="1400" dirty="0" err="1">
                <a:latin typeface="Consolas" panose="020B0609020204030204" pitchFamily="49" charset="0"/>
                <a:cs typeface="Consolas" panose="020B0609020204030204" pitchFamily="49" charset="0"/>
              </a:rPr>
              <a:t>booking_id</a:t>
            </a:r>
            <a:r>
              <a:rPr lang="en-US" sz="1400" dirty="0">
                <a:latin typeface="Consolas" panose="020B0609020204030204" pitchFamily="49" charset="0"/>
                <a:cs typeface="Consolas" panose="020B0609020204030204" pitchFamily="49" charset="0"/>
              </a:rPr>
              <a:t>)</a:t>
            </a:r>
          </a:p>
          <a:p>
            <a:pPr marL="0" indent="0">
              <a:buNone/>
            </a:pPr>
            <a:r>
              <a:rPr lang="ru-RU" sz="1400" dirty="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GROUP BY 1,2  ) a</a:t>
            </a:r>
          </a:p>
          <a:p>
            <a:pPr marL="0" indent="0">
              <a:buNone/>
            </a:pPr>
            <a:r>
              <a:rPr lang="en-US" sz="1400" dirty="0">
                <a:latin typeface="Consolas" panose="020B0609020204030204" pitchFamily="49" charset="0"/>
                <a:cs typeface="Consolas" panose="020B0609020204030204" pitchFamily="49" charset="0"/>
              </a:rPr>
              <a:t>WHERE </a:t>
            </a:r>
            <a:r>
              <a:rPr lang="en-US" sz="1400" dirty="0" err="1">
                <a:latin typeface="Consolas" panose="020B0609020204030204" pitchFamily="49" charset="0"/>
                <a:cs typeface="Consolas" panose="020B0609020204030204" pitchFamily="49" charset="0"/>
              </a:rPr>
              <a:t>flight_id</a:t>
            </a:r>
            <a:r>
              <a:rPr lang="en-US" sz="1400" dirty="0">
                <a:latin typeface="Consolas" panose="020B0609020204030204" pitchFamily="49" charset="0"/>
                <a:cs typeface="Consolas" panose="020B0609020204030204" pitchFamily="49" charset="0"/>
              </a:rPr>
              <a:t> in</a:t>
            </a:r>
          </a:p>
          <a:p>
            <a:pPr marL="0" indent="0">
              <a:buNone/>
            </a:pPr>
            <a:r>
              <a:rPr lang="ru-RU" sz="1400" dirty="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(SELECT </a:t>
            </a:r>
            <a:r>
              <a:rPr lang="en-US" sz="1400" dirty="0" err="1">
                <a:latin typeface="Consolas" panose="020B0609020204030204" pitchFamily="49" charset="0"/>
                <a:cs typeface="Consolas" panose="020B0609020204030204" pitchFamily="49" charset="0"/>
              </a:rPr>
              <a:t>flight_id</a:t>
            </a:r>
            <a:r>
              <a:rPr lang="en-US" sz="1400" dirty="0">
                <a:latin typeface="Consolas" panose="020B0609020204030204" pitchFamily="49" charset="0"/>
                <a:cs typeface="Consolas" panose="020B0609020204030204" pitchFamily="49" charset="0"/>
              </a:rPr>
              <a:t> FROM flight WHERE </a:t>
            </a:r>
            <a:r>
              <a:rPr lang="en-US" sz="1400" dirty="0" err="1">
                <a:latin typeface="Consolas" panose="020B0609020204030204" pitchFamily="49" charset="0"/>
                <a:cs typeface="Consolas" panose="020B0609020204030204" pitchFamily="49" charset="0"/>
              </a:rPr>
              <a:t>scheduled_departure</a:t>
            </a:r>
            <a:r>
              <a:rPr lang="en-US" sz="1400" dirty="0">
                <a:latin typeface="Consolas" panose="020B0609020204030204" pitchFamily="49" charset="0"/>
                <a:cs typeface="Consolas" panose="020B0609020204030204" pitchFamily="49" charset="0"/>
              </a:rPr>
              <a:t> BETWEEN '07-03-</a:t>
            </a:r>
          </a:p>
          <a:p>
            <a:pPr marL="0" indent="0">
              <a:buNone/>
            </a:pPr>
            <a:r>
              <a:rPr lang="ru-RU" sz="1400" dirty="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202</a:t>
            </a:r>
            <a:r>
              <a:rPr lang="ru-RU" sz="1400" dirty="0">
                <a:latin typeface="Consolas" panose="020B0609020204030204" pitchFamily="49" charset="0"/>
                <a:cs typeface="Consolas" panose="020B0609020204030204" pitchFamily="49" charset="0"/>
              </a:rPr>
              <a:t>3</a:t>
            </a:r>
            <a:r>
              <a:rPr lang="en-US" sz="1400" dirty="0">
                <a:latin typeface="Consolas" panose="020B0609020204030204" pitchFamily="49" charset="0"/>
                <a:cs typeface="Consolas" panose="020B0609020204030204" pitchFamily="49" charset="0"/>
              </a:rPr>
              <a:t>' AND '07-05-202</a:t>
            </a:r>
            <a:r>
              <a:rPr lang="ru-RU" sz="1400" dirty="0">
                <a:latin typeface="Consolas" panose="020B0609020204030204" pitchFamily="49" charset="0"/>
                <a:cs typeface="Consolas" panose="020B0609020204030204" pitchFamily="49" charset="0"/>
              </a:rPr>
              <a:t>3</a:t>
            </a:r>
            <a:r>
              <a:rPr lang="en-US"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883942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4" name="Rectangle 13">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screenshot of a computer&#10;&#10;Description automatically generated">
            <a:extLst>
              <a:ext uri="{FF2B5EF4-FFF2-40B4-BE49-F238E27FC236}">
                <a16:creationId xmlns:a16="http://schemas.microsoft.com/office/drawing/2014/main" id="{BB4AD8A3-61A5-CBE0-1884-2E8456225E05}"/>
              </a:ext>
            </a:extLst>
          </p:cNvPr>
          <p:cNvPicPr>
            <a:picLocks noChangeAspect="1"/>
          </p:cNvPicPr>
          <p:nvPr/>
        </p:nvPicPr>
        <p:blipFill>
          <a:blip r:embed="rId2"/>
          <a:stretch>
            <a:fillRect/>
          </a:stretch>
        </p:blipFill>
        <p:spPr>
          <a:xfrm>
            <a:off x="981544" y="522514"/>
            <a:ext cx="7772400" cy="5246760"/>
          </a:xfrm>
          <a:prstGeom prst="rect">
            <a:avLst/>
          </a:prstGeom>
        </p:spPr>
      </p:pic>
      <p:sp>
        <p:nvSpPr>
          <p:cNvPr id="2" name="Freeform 1">
            <a:extLst>
              <a:ext uri="{FF2B5EF4-FFF2-40B4-BE49-F238E27FC236}">
                <a16:creationId xmlns:a16="http://schemas.microsoft.com/office/drawing/2014/main" id="{63307DDA-3F0B-CE23-F57D-2D32FCDB87DC}"/>
              </a:ext>
            </a:extLst>
          </p:cNvPr>
          <p:cNvSpPr/>
          <p:nvPr/>
        </p:nvSpPr>
        <p:spPr>
          <a:xfrm>
            <a:off x="1163310" y="4398889"/>
            <a:ext cx="4207110" cy="1504901"/>
          </a:xfrm>
          <a:custGeom>
            <a:avLst/>
            <a:gdLst>
              <a:gd name="connsiteX0" fmla="*/ 347186 w 2228237"/>
              <a:gd name="connsiteY0" fmla="*/ 141079 h 718488"/>
              <a:gd name="connsiteX1" fmla="*/ 294934 w 2228237"/>
              <a:gd name="connsiteY1" fmla="*/ 120179 h 718488"/>
              <a:gd name="connsiteX2" fmla="*/ 227007 w 2228237"/>
              <a:gd name="connsiteY2" fmla="*/ 109728 h 718488"/>
              <a:gd name="connsiteX3" fmla="*/ 112054 w 2228237"/>
              <a:gd name="connsiteY3" fmla="*/ 120179 h 718488"/>
              <a:gd name="connsiteX4" fmla="*/ 80703 w 2228237"/>
              <a:gd name="connsiteY4" fmla="*/ 130629 h 718488"/>
              <a:gd name="connsiteX5" fmla="*/ 65028 w 2228237"/>
              <a:gd name="connsiteY5" fmla="*/ 141079 h 718488"/>
              <a:gd name="connsiteX6" fmla="*/ 44127 w 2228237"/>
              <a:gd name="connsiteY6" fmla="*/ 167205 h 718488"/>
              <a:gd name="connsiteX7" fmla="*/ 38902 w 2228237"/>
              <a:gd name="connsiteY7" fmla="*/ 182880 h 718488"/>
              <a:gd name="connsiteX8" fmla="*/ 28452 w 2228237"/>
              <a:gd name="connsiteY8" fmla="*/ 193331 h 718488"/>
              <a:gd name="connsiteX9" fmla="*/ 23227 w 2228237"/>
              <a:gd name="connsiteY9" fmla="*/ 214231 h 718488"/>
              <a:gd name="connsiteX10" fmla="*/ 12776 w 2228237"/>
              <a:gd name="connsiteY10" fmla="*/ 229907 h 718488"/>
              <a:gd name="connsiteX11" fmla="*/ 7551 w 2228237"/>
              <a:gd name="connsiteY11" fmla="*/ 245582 h 718488"/>
              <a:gd name="connsiteX12" fmla="*/ 7551 w 2228237"/>
              <a:gd name="connsiteY12" fmla="*/ 365760 h 718488"/>
              <a:gd name="connsiteX13" fmla="*/ 12776 w 2228237"/>
              <a:gd name="connsiteY13" fmla="*/ 381436 h 718488"/>
              <a:gd name="connsiteX14" fmla="*/ 23227 w 2228237"/>
              <a:gd name="connsiteY14" fmla="*/ 397111 h 718488"/>
              <a:gd name="connsiteX15" fmla="*/ 33677 w 2228237"/>
              <a:gd name="connsiteY15" fmla="*/ 428462 h 718488"/>
              <a:gd name="connsiteX16" fmla="*/ 38902 w 2228237"/>
              <a:gd name="connsiteY16" fmla="*/ 444138 h 718488"/>
              <a:gd name="connsiteX17" fmla="*/ 70253 w 2228237"/>
              <a:gd name="connsiteY17" fmla="*/ 491164 h 718488"/>
              <a:gd name="connsiteX18" fmla="*/ 80703 w 2228237"/>
              <a:gd name="connsiteY18" fmla="*/ 506839 h 718488"/>
              <a:gd name="connsiteX19" fmla="*/ 106829 w 2228237"/>
              <a:gd name="connsiteY19" fmla="*/ 532965 h 718488"/>
              <a:gd name="connsiteX20" fmla="*/ 122504 w 2228237"/>
              <a:gd name="connsiteY20" fmla="*/ 548640 h 718488"/>
              <a:gd name="connsiteX21" fmla="*/ 138180 w 2228237"/>
              <a:gd name="connsiteY21" fmla="*/ 553866 h 718488"/>
              <a:gd name="connsiteX22" fmla="*/ 185206 w 2228237"/>
              <a:gd name="connsiteY22" fmla="*/ 579991 h 718488"/>
              <a:gd name="connsiteX23" fmla="*/ 195656 w 2228237"/>
              <a:gd name="connsiteY23" fmla="*/ 590442 h 718488"/>
              <a:gd name="connsiteX24" fmla="*/ 227007 w 2228237"/>
              <a:gd name="connsiteY24" fmla="*/ 600892 h 718488"/>
              <a:gd name="connsiteX25" fmla="*/ 242683 w 2228237"/>
              <a:gd name="connsiteY25" fmla="*/ 606117 h 718488"/>
              <a:gd name="connsiteX26" fmla="*/ 263583 w 2228237"/>
              <a:gd name="connsiteY26" fmla="*/ 616567 h 718488"/>
              <a:gd name="connsiteX27" fmla="*/ 279259 w 2228237"/>
              <a:gd name="connsiteY27" fmla="*/ 621792 h 718488"/>
              <a:gd name="connsiteX28" fmla="*/ 321060 w 2228237"/>
              <a:gd name="connsiteY28" fmla="*/ 632243 h 718488"/>
              <a:gd name="connsiteX29" fmla="*/ 347186 w 2228237"/>
              <a:gd name="connsiteY29" fmla="*/ 637468 h 718488"/>
              <a:gd name="connsiteX30" fmla="*/ 362861 w 2228237"/>
              <a:gd name="connsiteY30" fmla="*/ 642693 h 718488"/>
              <a:gd name="connsiteX31" fmla="*/ 404662 w 2228237"/>
              <a:gd name="connsiteY31" fmla="*/ 647918 h 718488"/>
              <a:gd name="connsiteX32" fmla="*/ 535291 w 2228237"/>
              <a:gd name="connsiteY32" fmla="*/ 658368 h 718488"/>
              <a:gd name="connsiteX33" fmla="*/ 577092 w 2228237"/>
              <a:gd name="connsiteY33" fmla="*/ 663594 h 718488"/>
              <a:gd name="connsiteX34" fmla="*/ 629343 w 2228237"/>
              <a:gd name="connsiteY34" fmla="*/ 674044 h 718488"/>
              <a:gd name="connsiteX35" fmla="*/ 650244 w 2228237"/>
              <a:gd name="connsiteY35" fmla="*/ 679269 h 718488"/>
              <a:gd name="connsiteX36" fmla="*/ 676370 w 2228237"/>
              <a:gd name="connsiteY36" fmla="*/ 684494 h 718488"/>
              <a:gd name="connsiteX37" fmla="*/ 697270 w 2228237"/>
              <a:gd name="connsiteY37" fmla="*/ 689719 h 718488"/>
              <a:gd name="connsiteX38" fmla="*/ 759972 w 2228237"/>
              <a:gd name="connsiteY38" fmla="*/ 700170 h 718488"/>
              <a:gd name="connsiteX39" fmla="*/ 1209334 w 2228237"/>
              <a:gd name="connsiteY39" fmla="*/ 705395 h 718488"/>
              <a:gd name="connsiteX40" fmla="*/ 1595995 w 2228237"/>
              <a:gd name="connsiteY40" fmla="*/ 710620 h 718488"/>
              <a:gd name="connsiteX41" fmla="*/ 1904278 w 2228237"/>
              <a:gd name="connsiteY41" fmla="*/ 710620 h 718488"/>
              <a:gd name="connsiteX42" fmla="*/ 1935629 w 2228237"/>
              <a:gd name="connsiteY42" fmla="*/ 700170 h 718488"/>
              <a:gd name="connsiteX43" fmla="*/ 1956530 w 2228237"/>
              <a:gd name="connsiteY43" fmla="*/ 694944 h 718488"/>
              <a:gd name="connsiteX44" fmla="*/ 1998331 w 2228237"/>
              <a:gd name="connsiteY44" fmla="*/ 674044 h 718488"/>
              <a:gd name="connsiteX45" fmla="*/ 2040132 w 2228237"/>
              <a:gd name="connsiteY45" fmla="*/ 663594 h 718488"/>
              <a:gd name="connsiteX46" fmla="*/ 2087158 w 2228237"/>
              <a:gd name="connsiteY46" fmla="*/ 647918 h 718488"/>
              <a:gd name="connsiteX47" fmla="*/ 2118509 w 2228237"/>
              <a:gd name="connsiteY47" fmla="*/ 637468 h 718488"/>
              <a:gd name="connsiteX48" fmla="*/ 2134184 w 2228237"/>
              <a:gd name="connsiteY48" fmla="*/ 627018 h 718488"/>
              <a:gd name="connsiteX49" fmla="*/ 2155085 w 2228237"/>
              <a:gd name="connsiteY49" fmla="*/ 621792 h 718488"/>
              <a:gd name="connsiteX50" fmla="*/ 2170760 w 2228237"/>
              <a:gd name="connsiteY50" fmla="*/ 616567 h 718488"/>
              <a:gd name="connsiteX51" fmla="*/ 2196886 w 2228237"/>
              <a:gd name="connsiteY51" fmla="*/ 595667 h 718488"/>
              <a:gd name="connsiteX52" fmla="*/ 2228237 w 2228237"/>
              <a:gd name="connsiteY52" fmla="*/ 559091 h 718488"/>
              <a:gd name="connsiteX53" fmla="*/ 2223012 w 2228237"/>
              <a:gd name="connsiteY53" fmla="*/ 465038 h 718488"/>
              <a:gd name="connsiteX54" fmla="*/ 2207336 w 2228237"/>
              <a:gd name="connsiteY54" fmla="*/ 407562 h 718488"/>
              <a:gd name="connsiteX55" fmla="*/ 2186436 w 2228237"/>
              <a:gd name="connsiteY55" fmla="*/ 344860 h 718488"/>
              <a:gd name="connsiteX56" fmla="*/ 2170760 w 2228237"/>
              <a:gd name="connsiteY56" fmla="*/ 318734 h 718488"/>
              <a:gd name="connsiteX57" fmla="*/ 2160310 w 2228237"/>
              <a:gd name="connsiteY57" fmla="*/ 297834 h 718488"/>
              <a:gd name="connsiteX58" fmla="*/ 2149860 w 2228237"/>
              <a:gd name="connsiteY58" fmla="*/ 287383 h 718488"/>
              <a:gd name="connsiteX59" fmla="*/ 2128959 w 2228237"/>
              <a:gd name="connsiteY59" fmla="*/ 261258 h 718488"/>
              <a:gd name="connsiteX60" fmla="*/ 2071483 w 2228237"/>
              <a:gd name="connsiteY60" fmla="*/ 198556 h 718488"/>
              <a:gd name="connsiteX61" fmla="*/ 2061032 w 2228237"/>
              <a:gd name="connsiteY61" fmla="*/ 188106 h 718488"/>
              <a:gd name="connsiteX62" fmla="*/ 2024456 w 2228237"/>
              <a:gd name="connsiteY62" fmla="*/ 161980 h 718488"/>
              <a:gd name="connsiteX63" fmla="*/ 1987880 w 2228237"/>
              <a:gd name="connsiteY63" fmla="*/ 135854 h 718488"/>
              <a:gd name="connsiteX64" fmla="*/ 1966980 w 2228237"/>
              <a:gd name="connsiteY64" fmla="*/ 125404 h 718488"/>
              <a:gd name="connsiteX65" fmla="*/ 1930404 w 2228237"/>
              <a:gd name="connsiteY65" fmla="*/ 99278 h 718488"/>
              <a:gd name="connsiteX66" fmla="*/ 1914728 w 2228237"/>
              <a:gd name="connsiteY66" fmla="*/ 94053 h 718488"/>
              <a:gd name="connsiteX67" fmla="*/ 1867702 w 2228237"/>
              <a:gd name="connsiteY67" fmla="*/ 73152 h 718488"/>
              <a:gd name="connsiteX68" fmla="*/ 1815451 w 2228237"/>
              <a:gd name="connsiteY68" fmla="*/ 57477 h 718488"/>
              <a:gd name="connsiteX69" fmla="*/ 1763199 w 2228237"/>
              <a:gd name="connsiteY69" fmla="*/ 47027 h 718488"/>
              <a:gd name="connsiteX70" fmla="*/ 1737074 w 2228237"/>
              <a:gd name="connsiteY70" fmla="*/ 41802 h 718488"/>
              <a:gd name="connsiteX71" fmla="*/ 1710948 w 2228237"/>
              <a:gd name="connsiteY71" fmla="*/ 36576 h 718488"/>
              <a:gd name="connsiteX72" fmla="*/ 1663922 w 2228237"/>
              <a:gd name="connsiteY72" fmla="*/ 31351 h 718488"/>
              <a:gd name="connsiteX73" fmla="*/ 1559419 w 2228237"/>
              <a:gd name="connsiteY73" fmla="*/ 26126 h 718488"/>
              <a:gd name="connsiteX74" fmla="*/ 1392214 w 2228237"/>
              <a:gd name="connsiteY74" fmla="*/ 10451 h 718488"/>
              <a:gd name="connsiteX75" fmla="*/ 1225010 w 2228237"/>
              <a:gd name="connsiteY75" fmla="*/ 0 h 718488"/>
              <a:gd name="connsiteX76" fmla="*/ 995103 w 2228237"/>
              <a:gd name="connsiteY76" fmla="*/ 5226 h 718488"/>
              <a:gd name="connsiteX77" fmla="*/ 958527 w 2228237"/>
              <a:gd name="connsiteY77" fmla="*/ 10451 h 718488"/>
              <a:gd name="connsiteX78" fmla="*/ 895826 w 2228237"/>
              <a:gd name="connsiteY78" fmla="*/ 15676 h 718488"/>
              <a:gd name="connsiteX79" fmla="*/ 864475 w 2228237"/>
              <a:gd name="connsiteY79" fmla="*/ 20901 h 718488"/>
              <a:gd name="connsiteX80" fmla="*/ 765197 w 2228237"/>
              <a:gd name="connsiteY80" fmla="*/ 36576 h 718488"/>
              <a:gd name="connsiteX81" fmla="*/ 728621 w 2228237"/>
              <a:gd name="connsiteY81" fmla="*/ 47027 h 718488"/>
              <a:gd name="connsiteX82" fmla="*/ 681595 w 2228237"/>
              <a:gd name="connsiteY82" fmla="*/ 57477 h 718488"/>
              <a:gd name="connsiteX83" fmla="*/ 629343 w 2228237"/>
              <a:gd name="connsiteY83" fmla="*/ 67927 h 718488"/>
              <a:gd name="connsiteX84" fmla="*/ 556191 w 2228237"/>
              <a:gd name="connsiteY84" fmla="*/ 78378 h 718488"/>
              <a:gd name="connsiteX85" fmla="*/ 456914 w 2228237"/>
              <a:gd name="connsiteY85" fmla="*/ 94053 h 718488"/>
              <a:gd name="connsiteX86" fmla="*/ 425563 w 2228237"/>
              <a:gd name="connsiteY86" fmla="*/ 104503 h 718488"/>
              <a:gd name="connsiteX87" fmla="*/ 394212 w 2228237"/>
              <a:gd name="connsiteY87" fmla="*/ 114954 h 718488"/>
              <a:gd name="connsiteX88" fmla="*/ 378536 w 2228237"/>
              <a:gd name="connsiteY88" fmla="*/ 120179 h 718488"/>
              <a:gd name="connsiteX89" fmla="*/ 347186 w 2228237"/>
              <a:gd name="connsiteY89" fmla="*/ 141079 h 71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28237" h="718488">
                <a:moveTo>
                  <a:pt x="347186" y="141079"/>
                </a:moveTo>
                <a:cubicBezTo>
                  <a:pt x="333252" y="141079"/>
                  <a:pt x="310007" y="123947"/>
                  <a:pt x="294934" y="120179"/>
                </a:cubicBezTo>
                <a:cubicBezTo>
                  <a:pt x="271000" y="114196"/>
                  <a:pt x="252384" y="112901"/>
                  <a:pt x="227007" y="109728"/>
                </a:cubicBezTo>
                <a:cubicBezTo>
                  <a:pt x="207527" y="111027"/>
                  <a:pt x="141068" y="113484"/>
                  <a:pt x="112054" y="120179"/>
                </a:cubicBezTo>
                <a:cubicBezTo>
                  <a:pt x="101320" y="122656"/>
                  <a:pt x="80703" y="130629"/>
                  <a:pt x="80703" y="130629"/>
                </a:cubicBezTo>
                <a:cubicBezTo>
                  <a:pt x="75478" y="134112"/>
                  <a:pt x="69932" y="137156"/>
                  <a:pt x="65028" y="141079"/>
                </a:cubicBezTo>
                <a:cubicBezTo>
                  <a:pt x="54394" y="149586"/>
                  <a:pt x="51885" y="155570"/>
                  <a:pt x="44127" y="167205"/>
                </a:cubicBezTo>
                <a:cubicBezTo>
                  <a:pt x="42385" y="172430"/>
                  <a:pt x="41736" y="178157"/>
                  <a:pt x="38902" y="182880"/>
                </a:cubicBezTo>
                <a:cubicBezTo>
                  <a:pt x="36367" y="187104"/>
                  <a:pt x="30655" y="188925"/>
                  <a:pt x="28452" y="193331"/>
                </a:cubicBezTo>
                <a:cubicBezTo>
                  <a:pt x="25241" y="199754"/>
                  <a:pt x="26056" y="207631"/>
                  <a:pt x="23227" y="214231"/>
                </a:cubicBezTo>
                <a:cubicBezTo>
                  <a:pt x="20753" y="220003"/>
                  <a:pt x="16260" y="224682"/>
                  <a:pt x="12776" y="229907"/>
                </a:cubicBezTo>
                <a:cubicBezTo>
                  <a:pt x="11034" y="235132"/>
                  <a:pt x="9064" y="240286"/>
                  <a:pt x="7551" y="245582"/>
                </a:cubicBezTo>
                <a:cubicBezTo>
                  <a:pt x="-5498" y="291256"/>
                  <a:pt x="968" y="293347"/>
                  <a:pt x="7551" y="365760"/>
                </a:cubicBezTo>
                <a:cubicBezTo>
                  <a:pt x="8050" y="371245"/>
                  <a:pt x="10313" y="376510"/>
                  <a:pt x="12776" y="381436"/>
                </a:cubicBezTo>
                <a:cubicBezTo>
                  <a:pt x="15585" y="387053"/>
                  <a:pt x="19743" y="391886"/>
                  <a:pt x="23227" y="397111"/>
                </a:cubicBezTo>
                <a:lnTo>
                  <a:pt x="33677" y="428462"/>
                </a:lnTo>
                <a:cubicBezTo>
                  <a:pt x="35419" y="433687"/>
                  <a:pt x="35847" y="439555"/>
                  <a:pt x="38902" y="444138"/>
                </a:cubicBezTo>
                <a:lnTo>
                  <a:pt x="70253" y="491164"/>
                </a:lnTo>
                <a:cubicBezTo>
                  <a:pt x="73736" y="496389"/>
                  <a:pt x="76263" y="502399"/>
                  <a:pt x="80703" y="506839"/>
                </a:cubicBezTo>
                <a:lnTo>
                  <a:pt x="106829" y="532965"/>
                </a:lnTo>
                <a:cubicBezTo>
                  <a:pt x="112054" y="538190"/>
                  <a:pt x="115494" y="546303"/>
                  <a:pt x="122504" y="548640"/>
                </a:cubicBezTo>
                <a:cubicBezTo>
                  <a:pt x="127729" y="550382"/>
                  <a:pt x="133365" y="551191"/>
                  <a:pt x="138180" y="553866"/>
                </a:cubicBezTo>
                <a:cubicBezTo>
                  <a:pt x="192078" y="583809"/>
                  <a:pt x="149738" y="568168"/>
                  <a:pt x="185206" y="579991"/>
                </a:cubicBezTo>
                <a:cubicBezTo>
                  <a:pt x="188689" y="583475"/>
                  <a:pt x="191250" y="588239"/>
                  <a:pt x="195656" y="590442"/>
                </a:cubicBezTo>
                <a:cubicBezTo>
                  <a:pt x="205509" y="595368"/>
                  <a:pt x="216557" y="597409"/>
                  <a:pt x="227007" y="600892"/>
                </a:cubicBezTo>
                <a:cubicBezTo>
                  <a:pt x="232232" y="602634"/>
                  <a:pt x="237757" y="603654"/>
                  <a:pt x="242683" y="606117"/>
                </a:cubicBezTo>
                <a:cubicBezTo>
                  <a:pt x="249650" y="609600"/>
                  <a:pt x="256424" y="613499"/>
                  <a:pt x="263583" y="616567"/>
                </a:cubicBezTo>
                <a:cubicBezTo>
                  <a:pt x="268646" y="618737"/>
                  <a:pt x="273945" y="620343"/>
                  <a:pt x="279259" y="621792"/>
                </a:cubicBezTo>
                <a:cubicBezTo>
                  <a:pt x="293115" y="625571"/>
                  <a:pt x="306976" y="629426"/>
                  <a:pt x="321060" y="632243"/>
                </a:cubicBezTo>
                <a:cubicBezTo>
                  <a:pt x="329769" y="633985"/>
                  <a:pt x="338570" y="635314"/>
                  <a:pt x="347186" y="637468"/>
                </a:cubicBezTo>
                <a:cubicBezTo>
                  <a:pt x="352529" y="638804"/>
                  <a:pt x="357442" y="641708"/>
                  <a:pt x="362861" y="642693"/>
                </a:cubicBezTo>
                <a:cubicBezTo>
                  <a:pt x="376677" y="645205"/>
                  <a:pt x="390678" y="646647"/>
                  <a:pt x="404662" y="647918"/>
                </a:cubicBezTo>
                <a:cubicBezTo>
                  <a:pt x="448165" y="651873"/>
                  <a:pt x="491946" y="652949"/>
                  <a:pt x="535291" y="658368"/>
                </a:cubicBezTo>
                <a:lnTo>
                  <a:pt x="577092" y="663594"/>
                </a:lnTo>
                <a:cubicBezTo>
                  <a:pt x="609283" y="674324"/>
                  <a:pt x="576509" y="664438"/>
                  <a:pt x="629343" y="674044"/>
                </a:cubicBezTo>
                <a:cubicBezTo>
                  <a:pt x="636409" y="675329"/>
                  <a:pt x="643234" y="677711"/>
                  <a:pt x="650244" y="679269"/>
                </a:cubicBezTo>
                <a:cubicBezTo>
                  <a:pt x="658914" y="681196"/>
                  <a:pt x="667700" y="682567"/>
                  <a:pt x="676370" y="684494"/>
                </a:cubicBezTo>
                <a:cubicBezTo>
                  <a:pt x="683380" y="686052"/>
                  <a:pt x="690212" y="688396"/>
                  <a:pt x="697270" y="689719"/>
                </a:cubicBezTo>
                <a:cubicBezTo>
                  <a:pt x="718096" y="693624"/>
                  <a:pt x="738784" y="699924"/>
                  <a:pt x="759972" y="700170"/>
                </a:cubicBezTo>
                <a:lnTo>
                  <a:pt x="1209334" y="705395"/>
                </a:lnTo>
                <a:lnTo>
                  <a:pt x="1595995" y="710620"/>
                </a:lnTo>
                <a:cubicBezTo>
                  <a:pt x="1723914" y="720460"/>
                  <a:pt x="1711476" y="721743"/>
                  <a:pt x="1904278" y="710620"/>
                </a:cubicBezTo>
                <a:cubicBezTo>
                  <a:pt x="1915275" y="709986"/>
                  <a:pt x="1924942" y="702842"/>
                  <a:pt x="1935629" y="700170"/>
                </a:cubicBezTo>
                <a:cubicBezTo>
                  <a:pt x="1942596" y="698428"/>
                  <a:pt x="1949901" y="697706"/>
                  <a:pt x="1956530" y="694944"/>
                </a:cubicBezTo>
                <a:cubicBezTo>
                  <a:pt x="1970910" y="688952"/>
                  <a:pt x="1983218" y="677822"/>
                  <a:pt x="1998331" y="674044"/>
                </a:cubicBezTo>
                <a:cubicBezTo>
                  <a:pt x="2012265" y="670561"/>
                  <a:pt x="2026507" y="668136"/>
                  <a:pt x="2040132" y="663594"/>
                </a:cubicBezTo>
                <a:lnTo>
                  <a:pt x="2087158" y="647918"/>
                </a:lnTo>
                <a:cubicBezTo>
                  <a:pt x="2087159" y="647918"/>
                  <a:pt x="2118508" y="637469"/>
                  <a:pt x="2118509" y="637468"/>
                </a:cubicBezTo>
                <a:cubicBezTo>
                  <a:pt x="2123734" y="633985"/>
                  <a:pt x="2128412" y="629492"/>
                  <a:pt x="2134184" y="627018"/>
                </a:cubicBezTo>
                <a:cubicBezTo>
                  <a:pt x="2140785" y="624189"/>
                  <a:pt x="2148180" y="623765"/>
                  <a:pt x="2155085" y="621792"/>
                </a:cubicBezTo>
                <a:cubicBezTo>
                  <a:pt x="2160381" y="620279"/>
                  <a:pt x="2165535" y="618309"/>
                  <a:pt x="2170760" y="616567"/>
                </a:cubicBezTo>
                <a:cubicBezTo>
                  <a:pt x="2206350" y="580980"/>
                  <a:pt x="2150728" y="635231"/>
                  <a:pt x="2196886" y="595667"/>
                </a:cubicBezTo>
                <a:cubicBezTo>
                  <a:pt x="2216596" y="578773"/>
                  <a:pt x="2215911" y="577580"/>
                  <a:pt x="2228237" y="559091"/>
                </a:cubicBezTo>
                <a:cubicBezTo>
                  <a:pt x="2226495" y="527740"/>
                  <a:pt x="2226611" y="496230"/>
                  <a:pt x="2223012" y="465038"/>
                </a:cubicBezTo>
                <a:cubicBezTo>
                  <a:pt x="2218827" y="428769"/>
                  <a:pt x="2214190" y="432692"/>
                  <a:pt x="2207336" y="407562"/>
                </a:cubicBezTo>
                <a:cubicBezTo>
                  <a:pt x="2184128" y="322469"/>
                  <a:pt x="2209203" y="397986"/>
                  <a:pt x="2186436" y="344860"/>
                </a:cubicBezTo>
                <a:cubicBezTo>
                  <a:pt x="2176262" y="321119"/>
                  <a:pt x="2188139" y="336112"/>
                  <a:pt x="2170760" y="318734"/>
                </a:cubicBezTo>
                <a:cubicBezTo>
                  <a:pt x="2167277" y="311767"/>
                  <a:pt x="2164630" y="304315"/>
                  <a:pt x="2160310" y="297834"/>
                </a:cubicBezTo>
                <a:cubicBezTo>
                  <a:pt x="2157577" y="293735"/>
                  <a:pt x="2152395" y="291607"/>
                  <a:pt x="2149860" y="287383"/>
                </a:cubicBezTo>
                <a:cubicBezTo>
                  <a:pt x="2133036" y="259342"/>
                  <a:pt x="2160179" y="282070"/>
                  <a:pt x="2128959" y="261258"/>
                </a:cubicBezTo>
                <a:cubicBezTo>
                  <a:pt x="2106213" y="227137"/>
                  <a:pt x="2122948" y="250020"/>
                  <a:pt x="2071483" y="198556"/>
                </a:cubicBezTo>
                <a:cubicBezTo>
                  <a:pt x="2067999" y="195073"/>
                  <a:pt x="2064973" y="191062"/>
                  <a:pt x="2061032" y="188106"/>
                </a:cubicBezTo>
                <a:cubicBezTo>
                  <a:pt x="1992729" y="136875"/>
                  <a:pt x="2077939" y="200182"/>
                  <a:pt x="2024456" y="161980"/>
                </a:cubicBezTo>
                <a:cubicBezTo>
                  <a:pt x="2013227" y="153959"/>
                  <a:pt x="2000206" y="142897"/>
                  <a:pt x="1987880" y="135854"/>
                </a:cubicBezTo>
                <a:cubicBezTo>
                  <a:pt x="1981117" y="131990"/>
                  <a:pt x="1973585" y="129532"/>
                  <a:pt x="1966980" y="125404"/>
                </a:cubicBezTo>
                <a:cubicBezTo>
                  <a:pt x="1957514" y="119488"/>
                  <a:pt x="1941457" y="104804"/>
                  <a:pt x="1930404" y="99278"/>
                </a:cubicBezTo>
                <a:cubicBezTo>
                  <a:pt x="1925478" y="96815"/>
                  <a:pt x="1919953" y="95795"/>
                  <a:pt x="1914728" y="94053"/>
                </a:cubicBezTo>
                <a:cubicBezTo>
                  <a:pt x="1889888" y="77493"/>
                  <a:pt x="1905010" y="85588"/>
                  <a:pt x="1867702" y="73152"/>
                </a:cubicBezTo>
                <a:cubicBezTo>
                  <a:pt x="1850017" y="67257"/>
                  <a:pt x="1833715" y="61391"/>
                  <a:pt x="1815451" y="57477"/>
                </a:cubicBezTo>
                <a:cubicBezTo>
                  <a:pt x="1798083" y="53755"/>
                  <a:pt x="1780616" y="50510"/>
                  <a:pt x="1763199" y="47027"/>
                </a:cubicBezTo>
                <a:lnTo>
                  <a:pt x="1737074" y="41802"/>
                </a:lnTo>
                <a:cubicBezTo>
                  <a:pt x="1728365" y="40060"/>
                  <a:pt x="1719775" y="37557"/>
                  <a:pt x="1710948" y="36576"/>
                </a:cubicBezTo>
                <a:cubicBezTo>
                  <a:pt x="1695273" y="34834"/>
                  <a:pt x="1679656" y="32436"/>
                  <a:pt x="1663922" y="31351"/>
                </a:cubicBezTo>
                <a:cubicBezTo>
                  <a:pt x="1629127" y="28951"/>
                  <a:pt x="1594212" y="28553"/>
                  <a:pt x="1559419" y="26126"/>
                </a:cubicBezTo>
                <a:cubicBezTo>
                  <a:pt x="1377013" y="13400"/>
                  <a:pt x="1497449" y="20473"/>
                  <a:pt x="1392214" y="10451"/>
                </a:cubicBezTo>
                <a:cubicBezTo>
                  <a:pt x="1320409" y="3613"/>
                  <a:pt x="1307798" y="4140"/>
                  <a:pt x="1225010" y="0"/>
                </a:cubicBezTo>
                <a:lnTo>
                  <a:pt x="995103" y="5226"/>
                </a:lnTo>
                <a:cubicBezTo>
                  <a:pt x="982797" y="5709"/>
                  <a:pt x="970775" y="9162"/>
                  <a:pt x="958527" y="10451"/>
                </a:cubicBezTo>
                <a:cubicBezTo>
                  <a:pt x="937669" y="12646"/>
                  <a:pt x="916671" y="13360"/>
                  <a:pt x="895826" y="15676"/>
                </a:cubicBezTo>
                <a:cubicBezTo>
                  <a:pt x="885296" y="16846"/>
                  <a:pt x="874952" y="19329"/>
                  <a:pt x="864475" y="20901"/>
                </a:cubicBezTo>
                <a:cubicBezTo>
                  <a:pt x="817364" y="27967"/>
                  <a:pt x="802917" y="28193"/>
                  <a:pt x="765197" y="36576"/>
                </a:cubicBezTo>
                <a:cubicBezTo>
                  <a:pt x="728446" y="44743"/>
                  <a:pt x="759167" y="38300"/>
                  <a:pt x="728621" y="47027"/>
                </a:cubicBezTo>
                <a:cubicBezTo>
                  <a:pt x="706325" y="53397"/>
                  <a:pt x="705833" y="52091"/>
                  <a:pt x="681595" y="57477"/>
                </a:cubicBezTo>
                <a:cubicBezTo>
                  <a:pt x="644434" y="65735"/>
                  <a:pt x="676602" y="60838"/>
                  <a:pt x="629343" y="67927"/>
                </a:cubicBezTo>
                <a:cubicBezTo>
                  <a:pt x="604984" y="71581"/>
                  <a:pt x="580672" y="75658"/>
                  <a:pt x="556191" y="78378"/>
                </a:cubicBezTo>
                <a:cubicBezTo>
                  <a:pt x="527589" y="81556"/>
                  <a:pt x="484001" y="85024"/>
                  <a:pt x="456914" y="94053"/>
                </a:cubicBezTo>
                <a:lnTo>
                  <a:pt x="425563" y="104503"/>
                </a:lnTo>
                <a:lnTo>
                  <a:pt x="394212" y="114954"/>
                </a:lnTo>
                <a:cubicBezTo>
                  <a:pt x="388987" y="116696"/>
                  <a:pt x="384025" y="119722"/>
                  <a:pt x="378536" y="120179"/>
                </a:cubicBezTo>
                <a:cubicBezTo>
                  <a:pt x="314099" y="125549"/>
                  <a:pt x="361120" y="141079"/>
                  <a:pt x="347186" y="14107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624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3" name="Group 2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4" name="Freeform: Shape 2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34AF58AB-A082-EC49-95B4-27D1E23F4C02}"/>
              </a:ext>
            </a:extLst>
          </p:cNvPr>
          <p:cNvSpPr>
            <a:spLocks noGrp="1"/>
          </p:cNvSpPr>
          <p:nvPr>
            <p:ph idx="1"/>
          </p:nvPr>
        </p:nvSpPr>
        <p:spPr>
          <a:xfrm>
            <a:off x="6172200" y="804672"/>
            <a:ext cx="5221224" cy="5230368"/>
          </a:xfrm>
        </p:spPr>
        <p:txBody>
          <a:bodyPr anchor="ctr">
            <a:normAutofit/>
          </a:bodyPr>
          <a:lstStyle/>
          <a:p>
            <a:pPr marL="0" indent="0" algn="ctr">
              <a:buNone/>
            </a:pPr>
            <a:r>
              <a:rPr lang="en-US" sz="2400">
                <a:solidFill>
                  <a:schemeClr val="tx2"/>
                </a:solidFill>
              </a:rPr>
              <a:t>The previous slide is an example of </a:t>
            </a:r>
            <a:r>
              <a:rPr lang="en-US" sz="2400" i="1">
                <a:solidFill>
                  <a:schemeClr val="tx2"/>
                </a:solidFill>
              </a:rPr>
              <a:t>pessimization – </a:t>
            </a:r>
          </a:p>
          <a:p>
            <a:pPr marL="0" indent="0" algn="ctr">
              <a:buNone/>
            </a:pPr>
            <a:r>
              <a:rPr lang="en-US" sz="2400">
                <a:solidFill>
                  <a:schemeClr val="tx2"/>
                </a:solidFill>
              </a:rPr>
              <a:t>using practices which guarantee slowing down the execution of a query.</a:t>
            </a:r>
          </a:p>
          <a:p>
            <a:pPr marL="0" indent="0" algn="ctr">
              <a:buNone/>
            </a:pPr>
            <a:endParaRPr lang="en-US" sz="2400">
              <a:solidFill>
                <a:schemeClr val="tx2"/>
              </a:solidFill>
            </a:endParaRPr>
          </a:p>
          <a:p>
            <a:pPr marL="0" indent="0" algn="ctr">
              <a:buNone/>
            </a:pPr>
            <a:r>
              <a:rPr lang="en-US" sz="2400">
                <a:solidFill>
                  <a:schemeClr val="tx2"/>
                </a:solidFill>
              </a:rPr>
              <a:t>WHY this happens? </a:t>
            </a:r>
            <a:endParaRPr lang="en-US" sz="2400" i="1" dirty="0">
              <a:solidFill>
                <a:schemeClr val="tx2"/>
              </a:solidFill>
            </a:endParaRPr>
          </a:p>
        </p:txBody>
      </p:sp>
    </p:spTree>
    <p:extLst>
      <p:ext uri="{BB962C8B-B14F-4D97-AF65-F5344CB8AC3E}">
        <p14:creationId xmlns:p14="http://schemas.microsoft.com/office/powerpoint/2010/main" val="4037837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06D1C8C-51ED-5F43-9D12-D171A04527FA}"/>
              </a:ext>
            </a:extLst>
          </p:cNvPr>
          <p:cNvSpPr>
            <a:spLocks noGrp="1"/>
          </p:cNvSpPr>
          <p:nvPr>
            <p:ph type="title"/>
          </p:nvPr>
        </p:nvSpPr>
        <p:spPr>
          <a:xfrm>
            <a:off x="876691" y="301843"/>
            <a:ext cx="10477109" cy="1003532"/>
          </a:xfrm>
        </p:spPr>
        <p:txBody>
          <a:bodyPr anchor="ctr">
            <a:normAutofit/>
          </a:bodyPr>
          <a:lstStyle/>
          <a:p>
            <a:r>
              <a:rPr lang="en-US" sz="3200">
                <a:solidFill>
                  <a:srgbClr val="FFFFFF"/>
                </a:solidFill>
              </a:rPr>
              <a:t>Correct SELECT</a:t>
            </a:r>
          </a:p>
        </p:txBody>
      </p:sp>
      <p:sp>
        <p:nvSpPr>
          <p:cNvPr id="3" name="Content Placeholder 2">
            <a:extLst>
              <a:ext uri="{FF2B5EF4-FFF2-40B4-BE49-F238E27FC236}">
                <a16:creationId xmlns:a16="http://schemas.microsoft.com/office/drawing/2014/main" id="{BF1EC6F3-3C32-F04B-A8AD-754C14FFA790}"/>
              </a:ext>
            </a:extLst>
          </p:cNvPr>
          <p:cNvSpPr>
            <a:spLocks noGrp="1"/>
          </p:cNvSpPr>
          <p:nvPr>
            <p:ph idx="1"/>
          </p:nvPr>
        </p:nvSpPr>
        <p:spPr>
          <a:xfrm>
            <a:off x="1125416" y="1630870"/>
            <a:ext cx="8510954" cy="4611668"/>
          </a:xfrm>
        </p:spPr>
        <p:txBody>
          <a:bodyPr>
            <a:normAutofit lnSpcReduction="10000"/>
          </a:bodyPr>
          <a:lstStyle/>
          <a:p>
            <a:pPr marL="0" indent="0">
              <a:buNone/>
            </a:pPr>
            <a:r>
              <a:rPr lang="en-US" sz="2000" dirty="0">
                <a:latin typeface="Consolas" panose="020B0609020204030204" pitchFamily="49" charset="0"/>
                <a:cs typeface="Consolas" panose="020B0609020204030204" pitchFamily="49" charset="0"/>
              </a:rPr>
              <a:t>SELECT </a:t>
            </a:r>
            <a:r>
              <a:rPr lang="en-US" sz="2000" dirty="0" err="1">
                <a:latin typeface="Consolas" panose="020B0609020204030204" pitchFamily="49" charset="0"/>
                <a:cs typeface="Consolas" panose="020B0609020204030204" pitchFamily="49" charset="0"/>
              </a:rPr>
              <a:t>bl.flight_id</a:t>
            </a: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departure_airport</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ru-RU" sz="2000" dirty="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(avg(price))::numeric (7,2) AS </a:t>
            </a:r>
            <a:r>
              <a:rPr lang="en-US" sz="2000" dirty="0" err="1">
                <a:latin typeface="Consolas" panose="020B0609020204030204" pitchFamily="49" charset="0"/>
                <a:cs typeface="Consolas" panose="020B0609020204030204" pitchFamily="49" charset="0"/>
              </a:rPr>
              <a:t>avg_price</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count(DISTINCT </a:t>
            </a:r>
            <a:r>
              <a:rPr lang="en-US" sz="2000" dirty="0" err="1">
                <a:latin typeface="Consolas" panose="020B0609020204030204" pitchFamily="49" charset="0"/>
                <a:cs typeface="Consolas" panose="020B0609020204030204" pitchFamily="49" charset="0"/>
              </a:rPr>
              <a:t>passenger_id</a:t>
            </a:r>
            <a:r>
              <a:rPr lang="en-US" sz="2000" dirty="0">
                <a:latin typeface="Consolas" panose="020B0609020204030204" pitchFamily="49" charset="0"/>
                <a:cs typeface="Consolas" panose="020B0609020204030204" pitchFamily="49" charset="0"/>
              </a:rPr>
              <a:t>) AS </a:t>
            </a:r>
            <a:r>
              <a:rPr lang="en-US" sz="2000" dirty="0" err="1">
                <a:latin typeface="Consolas" panose="020B0609020204030204" pitchFamily="49" charset="0"/>
                <a:cs typeface="Consolas" panose="020B0609020204030204" pitchFamily="49" charset="0"/>
              </a:rPr>
              <a:t>num_passengers</a:t>
            </a: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FROM booking b</a:t>
            </a:r>
          </a:p>
          <a:p>
            <a:pPr marL="0" indent="0">
              <a:buNone/>
            </a:pPr>
            <a:r>
              <a:rPr lang="en-US" sz="2000" dirty="0">
                <a:latin typeface="Consolas" panose="020B0609020204030204" pitchFamily="49" charset="0"/>
                <a:cs typeface="Consolas" panose="020B0609020204030204" pitchFamily="49" charset="0"/>
              </a:rPr>
              <a:t>JOIN </a:t>
            </a:r>
            <a:r>
              <a:rPr lang="en-US" sz="2000" dirty="0" err="1">
                <a:latin typeface="Consolas" panose="020B0609020204030204" pitchFamily="49" charset="0"/>
                <a:cs typeface="Consolas" panose="020B0609020204030204" pitchFamily="49" charset="0"/>
              </a:rPr>
              <a:t>booking_leg</a:t>
            </a:r>
            <a:r>
              <a:rPr lang="en-US" sz="2000" dirty="0">
                <a:latin typeface="Consolas" panose="020B0609020204030204" pitchFamily="49" charset="0"/>
                <a:cs typeface="Consolas" panose="020B0609020204030204" pitchFamily="49" charset="0"/>
              </a:rPr>
              <a:t> bl USING (</a:t>
            </a:r>
            <a:r>
              <a:rPr lang="en-US" sz="2000" dirty="0" err="1">
                <a:latin typeface="Consolas" panose="020B0609020204030204" pitchFamily="49" charset="0"/>
                <a:cs typeface="Consolas" panose="020B0609020204030204" pitchFamily="49" charset="0"/>
              </a:rPr>
              <a:t>booking_id</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JOIN flight f USING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JOIN passenger p USING (</a:t>
            </a:r>
            <a:r>
              <a:rPr lang="en-US" sz="2000" dirty="0" err="1">
                <a:latin typeface="Consolas" panose="020B0609020204030204" pitchFamily="49" charset="0"/>
                <a:cs typeface="Consolas" panose="020B0609020204030204" pitchFamily="49" charset="0"/>
              </a:rPr>
              <a:t>booking_id</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WHERE </a:t>
            </a:r>
            <a:r>
              <a:rPr lang="en-US" sz="2000" dirty="0" err="1">
                <a:latin typeface="Consolas" panose="020B0609020204030204" pitchFamily="49" charset="0"/>
                <a:cs typeface="Consolas" panose="020B0609020204030204" pitchFamily="49" charset="0"/>
              </a:rPr>
              <a:t>scheduled_departure</a:t>
            </a: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BETWEEN '07-03-202</a:t>
            </a:r>
            <a:r>
              <a:rPr lang="ru-RU" sz="2000" dirty="0">
                <a:latin typeface="Consolas" panose="020B0609020204030204" pitchFamily="49" charset="0"/>
                <a:cs typeface="Consolas" panose="020B0609020204030204" pitchFamily="49" charset="0"/>
              </a:rPr>
              <a:t>3</a:t>
            </a:r>
            <a:r>
              <a:rPr lang="en-US" sz="2000" dirty="0">
                <a:latin typeface="Consolas" panose="020B0609020204030204" pitchFamily="49" charset="0"/>
                <a:cs typeface="Consolas" panose="020B0609020204030204" pitchFamily="49" charset="0"/>
              </a:rPr>
              <a:t>' AND '07-05-202</a:t>
            </a:r>
            <a:r>
              <a:rPr lang="ru-RU" sz="2000" dirty="0">
                <a:latin typeface="Consolas" panose="020B0609020204030204" pitchFamily="49" charset="0"/>
                <a:cs typeface="Consolas" panose="020B0609020204030204" pitchFamily="49" charset="0"/>
              </a:rPr>
              <a:t>3</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GROUP BY 1,2</a:t>
            </a:r>
          </a:p>
          <a:p>
            <a:pPr marL="0" indent="0">
              <a:buNone/>
            </a:pPr>
            <a:r>
              <a:rPr lang="en-US" sz="2000" dirty="0">
                <a:latin typeface="Consolas" panose="020B0609020204030204" pitchFamily="49" charset="0"/>
                <a:cs typeface="Consolas" panose="020B0609020204030204" pitchFamily="49" charset="0"/>
              </a:rPr>
              <a:t> </a:t>
            </a:r>
          </a:p>
          <a:p>
            <a:pPr marL="0" indent="0">
              <a:buNone/>
            </a:pPr>
            <a:endParaRPr lang="en-US" sz="1300" dirty="0"/>
          </a:p>
        </p:txBody>
      </p:sp>
    </p:spTree>
    <p:extLst>
      <p:ext uri="{BB962C8B-B14F-4D97-AF65-F5344CB8AC3E}">
        <p14:creationId xmlns:p14="http://schemas.microsoft.com/office/powerpoint/2010/main" val="4178444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359EE6D0-087E-24E0-47A6-0F3641D2BA6C}"/>
              </a:ext>
            </a:extLst>
          </p:cNvPr>
          <p:cNvPicPr>
            <a:picLocks noChangeAspect="1"/>
          </p:cNvPicPr>
          <p:nvPr/>
        </p:nvPicPr>
        <p:blipFill>
          <a:blip r:embed="rId2"/>
          <a:stretch>
            <a:fillRect/>
          </a:stretch>
        </p:blipFill>
        <p:spPr>
          <a:xfrm>
            <a:off x="1354016" y="937298"/>
            <a:ext cx="7772400" cy="5447015"/>
          </a:xfrm>
          <a:prstGeom prst="rect">
            <a:avLst/>
          </a:prstGeom>
        </p:spPr>
      </p:pic>
      <p:sp>
        <p:nvSpPr>
          <p:cNvPr id="6" name="Freeform 5">
            <a:extLst>
              <a:ext uri="{FF2B5EF4-FFF2-40B4-BE49-F238E27FC236}">
                <a16:creationId xmlns:a16="http://schemas.microsoft.com/office/drawing/2014/main" id="{3D4251C7-DEDC-26C9-B21D-8D48E09FB957}"/>
              </a:ext>
            </a:extLst>
          </p:cNvPr>
          <p:cNvSpPr/>
          <p:nvPr/>
        </p:nvSpPr>
        <p:spPr>
          <a:xfrm>
            <a:off x="2466295" y="4187984"/>
            <a:ext cx="5843535" cy="1510530"/>
          </a:xfrm>
          <a:custGeom>
            <a:avLst/>
            <a:gdLst>
              <a:gd name="connsiteX0" fmla="*/ 347186 w 2228237"/>
              <a:gd name="connsiteY0" fmla="*/ 141079 h 718488"/>
              <a:gd name="connsiteX1" fmla="*/ 294934 w 2228237"/>
              <a:gd name="connsiteY1" fmla="*/ 120179 h 718488"/>
              <a:gd name="connsiteX2" fmla="*/ 227007 w 2228237"/>
              <a:gd name="connsiteY2" fmla="*/ 109728 h 718488"/>
              <a:gd name="connsiteX3" fmla="*/ 112054 w 2228237"/>
              <a:gd name="connsiteY3" fmla="*/ 120179 h 718488"/>
              <a:gd name="connsiteX4" fmla="*/ 80703 w 2228237"/>
              <a:gd name="connsiteY4" fmla="*/ 130629 h 718488"/>
              <a:gd name="connsiteX5" fmla="*/ 65028 w 2228237"/>
              <a:gd name="connsiteY5" fmla="*/ 141079 h 718488"/>
              <a:gd name="connsiteX6" fmla="*/ 44127 w 2228237"/>
              <a:gd name="connsiteY6" fmla="*/ 167205 h 718488"/>
              <a:gd name="connsiteX7" fmla="*/ 38902 w 2228237"/>
              <a:gd name="connsiteY7" fmla="*/ 182880 h 718488"/>
              <a:gd name="connsiteX8" fmla="*/ 28452 w 2228237"/>
              <a:gd name="connsiteY8" fmla="*/ 193331 h 718488"/>
              <a:gd name="connsiteX9" fmla="*/ 23227 w 2228237"/>
              <a:gd name="connsiteY9" fmla="*/ 214231 h 718488"/>
              <a:gd name="connsiteX10" fmla="*/ 12776 w 2228237"/>
              <a:gd name="connsiteY10" fmla="*/ 229907 h 718488"/>
              <a:gd name="connsiteX11" fmla="*/ 7551 w 2228237"/>
              <a:gd name="connsiteY11" fmla="*/ 245582 h 718488"/>
              <a:gd name="connsiteX12" fmla="*/ 7551 w 2228237"/>
              <a:gd name="connsiteY12" fmla="*/ 365760 h 718488"/>
              <a:gd name="connsiteX13" fmla="*/ 12776 w 2228237"/>
              <a:gd name="connsiteY13" fmla="*/ 381436 h 718488"/>
              <a:gd name="connsiteX14" fmla="*/ 23227 w 2228237"/>
              <a:gd name="connsiteY14" fmla="*/ 397111 h 718488"/>
              <a:gd name="connsiteX15" fmla="*/ 33677 w 2228237"/>
              <a:gd name="connsiteY15" fmla="*/ 428462 h 718488"/>
              <a:gd name="connsiteX16" fmla="*/ 38902 w 2228237"/>
              <a:gd name="connsiteY16" fmla="*/ 444138 h 718488"/>
              <a:gd name="connsiteX17" fmla="*/ 70253 w 2228237"/>
              <a:gd name="connsiteY17" fmla="*/ 491164 h 718488"/>
              <a:gd name="connsiteX18" fmla="*/ 80703 w 2228237"/>
              <a:gd name="connsiteY18" fmla="*/ 506839 h 718488"/>
              <a:gd name="connsiteX19" fmla="*/ 106829 w 2228237"/>
              <a:gd name="connsiteY19" fmla="*/ 532965 h 718488"/>
              <a:gd name="connsiteX20" fmla="*/ 122504 w 2228237"/>
              <a:gd name="connsiteY20" fmla="*/ 548640 h 718488"/>
              <a:gd name="connsiteX21" fmla="*/ 138180 w 2228237"/>
              <a:gd name="connsiteY21" fmla="*/ 553866 h 718488"/>
              <a:gd name="connsiteX22" fmla="*/ 185206 w 2228237"/>
              <a:gd name="connsiteY22" fmla="*/ 579991 h 718488"/>
              <a:gd name="connsiteX23" fmla="*/ 195656 w 2228237"/>
              <a:gd name="connsiteY23" fmla="*/ 590442 h 718488"/>
              <a:gd name="connsiteX24" fmla="*/ 227007 w 2228237"/>
              <a:gd name="connsiteY24" fmla="*/ 600892 h 718488"/>
              <a:gd name="connsiteX25" fmla="*/ 242683 w 2228237"/>
              <a:gd name="connsiteY25" fmla="*/ 606117 h 718488"/>
              <a:gd name="connsiteX26" fmla="*/ 263583 w 2228237"/>
              <a:gd name="connsiteY26" fmla="*/ 616567 h 718488"/>
              <a:gd name="connsiteX27" fmla="*/ 279259 w 2228237"/>
              <a:gd name="connsiteY27" fmla="*/ 621792 h 718488"/>
              <a:gd name="connsiteX28" fmla="*/ 321060 w 2228237"/>
              <a:gd name="connsiteY28" fmla="*/ 632243 h 718488"/>
              <a:gd name="connsiteX29" fmla="*/ 347186 w 2228237"/>
              <a:gd name="connsiteY29" fmla="*/ 637468 h 718488"/>
              <a:gd name="connsiteX30" fmla="*/ 362861 w 2228237"/>
              <a:gd name="connsiteY30" fmla="*/ 642693 h 718488"/>
              <a:gd name="connsiteX31" fmla="*/ 404662 w 2228237"/>
              <a:gd name="connsiteY31" fmla="*/ 647918 h 718488"/>
              <a:gd name="connsiteX32" fmla="*/ 535291 w 2228237"/>
              <a:gd name="connsiteY32" fmla="*/ 658368 h 718488"/>
              <a:gd name="connsiteX33" fmla="*/ 577092 w 2228237"/>
              <a:gd name="connsiteY33" fmla="*/ 663594 h 718488"/>
              <a:gd name="connsiteX34" fmla="*/ 629343 w 2228237"/>
              <a:gd name="connsiteY34" fmla="*/ 674044 h 718488"/>
              <a:gd name="connsiteX35" fmla="*/ 650244 w 2228237"/>
              <a:gd name="connsiteY35" fmla="*/ 679269 h 718488"/>
              <a:gd name="connsiteX36" fmla="*/ 676370 w 2228237"/>
              <a:gd name="connsiteY36" fmla="*/ 684494 h 718488"/>
              <a:gd name="connsiteX37" fmla="*/ 697270 w 2228237"/>
              <a:gd name="connsiteY37" fmla="*/ 689719 h 718488"/>
              <a:gd name="connsiteX38" fmla="*/ 759972 w 2228237"/>
              <a:gd name="connsiteY38" fmla="*/ 700170 h 718488"/>
              <a:gd name="connsiteX39" fmla="*/ 1209334 w 2228237"/>
              <a:gd name="connsiteY39" fmla="*/ 705395 h 718488"/>
              <a:gd name="connsiteX40" fmla="*/ 1595995 w 2228237"/>
              <a:gd name="connsiteY40" fmla="*/ 710620 h 718488"/>
              <a:gd name="connsiteX41" fmla="*/ 1904278 w 2228237"/>
              <a:gd name="connsiteY41" fmla="*/ 710620 h 718488"/>
              <a:gd name="connsiteX42" fmla="*/ 1935629 w 2228237"/>
              <a:gd name="connsiteY42" fmla="*/ 700170 h 718488"/>
              <a:gd name="connsiteX43" fmla="*/ 1956530 w 2228237"/>
              <a:gd name="connsiteY43" fmla="*/ 694944 h 718488"/>
              <a:gd name="connsiteX44" fmla="*/ 1998331 w 2228237"/>
              <a:gd name="connsiteY44" fmla="*/ 674044 h 718488"/>
              <a:gd name="connsiteX45" fmla="*/ 2040132 w 2228237"/>
              <a:gd name="connsiteY45" fmla="*/ 663594 h 718488"/>
              <a:gd name="connsiteX46" fmla="*/ 2087158 w 2228237"/>
              <a:gd name="connsiteY46" fmla="*/ 647918 h 718488"/>
              <a:gd name="connsiteX47" fmla="*/ 2118509 w 2228237"/>
              <a:gd name="connsiteY47" fmla="*/ 637468 h 718488"/>
              <a:gd name="connsiteX48" fmla="*/ 2134184 w 2228237"/>
              <a:gd name="connsiteY48" fmla="*/ 627018 h 718488"/>
              <a:gd name="connsiteX49" fmla="*/ 2155085 w 2228237"/>
              <a:gd name="connsiteY49" fmla="*/ 621792 h 718488"/>
              <a:gd name="connsiteX50" fmla="*/ 2170760 w 2228237"/>
              <a:gd name="connsiteY50" fmla="*/ 616567 h 718488"/>
              <a:gd name="connsiteX51" fmla="*/ 2196886 w 2228237"/>
              <a:gd name="connsiteY51" fmla="*/ 595667 h 718488"/>
              <a:gd name="connsiteX52" fmla="*/ 2228237 w 2228237"/>
              <a:gd name="connsiteY52" fmla="*/ 559091 h 718488"/>
              <a:gd name="connsiteX53" fmla="*/ 2223012 w 2228237"/>
              <a:gd name="connsiteY53" fmla="*/ 465038 h 718488"/>
              <a:gd name="connsiteX54" fmla="*/ 2207336 w 2228237"/>
              <a:gd name="connsiteY54" fmla="*/ 407562 h 718488"/>
              <a:gd name="connsiteX55" fmla="*/ 2186436 w 2228237"/>
              <a:gd name="connsiteY55" fmla="*/ 344860 h 718488"/>
              <a:gd name="connsiteX56" fmla="*/ 2170760 w 2228237"/>
              <a:gd name="connsiteY56" fmla="*/ 318734 h 718488"/>
              <a:gd name="connsiteX57" fmla="*/ 2160310 w 2228237"/>
              <a:gd name="connsiteY57" fmla="*/ 297834 h 718488"/>
              <a:gd name="connsiteX58" fmla="*/ 2149860 w 2228237"/>
              <a:gd name="connsiteY58" fmla="*/ 287383 h 718488"/>
              <a:gd name="connsiteX59" fmla="*/ 2128959 w 2228237"/>
              <a:gd name="connsiteY59" fmla="*/ 261258 h 718488"/>
              <a:gd name="connsiteX60" fmla="*/ 2071483 w 2228237"/>
              <a:gd name="connsiteY60" fmla="*/ 198556 h 718488"/>
              <a:gd name="connsiteX61" fmla="*/ 2061032 w 2228237"/>
              <a:gd name="connsiteY61" fmla="*/ 188106 h 718488"/>
              <a:gd name="connsiteX62" fmla="*/ 2024456 w 2228237"/>
              <a:gd name="connsiteY62" fmla="*/ 161980 h 718488"/>
              <a:gd name="connsiteX63" fmla="*/ 1987880 w 2228237"/>
              <a:gd name="connsiteY63" fmla="*/ 135854 h 718488"/>
              <a:gd name="connsiteX64" fmla="*/ 1966980 w 2228237"/>
              <a:gd name="connsiteY64" fmla="*/ 125404 h 718488"/>
              <a:gd name="connsiteX65" fmla="*/ 1930404 w 2228237"/>
              <a:gd name="connsiteY65" fmla="*/ 99278 h 718488"/>
              <a:gd name="connsiteX66" fmla="*/ 1914728 w 2228237"/>
              <a:gd name="connsiteY66" fmla="*/ 94053 h 718488"/>
              <a:gd name="connsiteX67" fmla="*/ 1867702 w 2228237"/>
              <a:gd name="connsiteY67" fmla="*/ 73152 h 718488"/>
              <a:gd name="connsiteX68" fmla="*/ 1815451 w 2228237"/>
              <a:gd name="connsiteY68" fmla="*/ 57477 h 718488"/>
              <a:gd name="connsiteX69" fmla="*/ 1763199 w 2228237"/>
              <a:gd name="connsiteY69" fmla="*/ 47027 h 718488"/>
              <a:gd name="connsiteX70" fmla="*/ 1737074 w 2228237"/>
              <a:gd name="connsiteY70" fmla="*/ 41802 h 718488"/>
              <a:gd name="connsiteX71" fmla="*/ 1710948 w 2228237"/>
              <a:gd name="connsiteY71" fmla="*/ 36576 h 718488"/>
              <a:gd name="connsiteX72" fmla="*/ 1663922 w 2228237"/>
              <a:gd name="connsiteY72" fmla="*/ 31351 h 718488"/>
              <a:gd name="connsiteX73" fmla="*/ 1559419 w 2228237"/>
              <a:gd name="connsiteY73" fmla="*/ 26126 h 718488"/>
              <a:gd name="connsiteX74" fmla="*/ 1392214 w 2228237"/>
              <a:gd name="connsiteY74" fmla="*/ 10451 h 718488"/>
              <a:gd name="connsiteX75" fmla="*/ 1225010 w 2228237"/>
              <a:gd name="connsiteY75" fmla="*/ 0 h 718488"/>
              <a:gd name="connsiteX76" fmla="*/ 995103 w 2228237"/>
              <a:gd name="connsiteY76" fmla="*/ 5226 h 718488"/>
              <a:gd name="connsiteX77" fmla="*/ 958527 w 2228237"/>
              <a:gd name="connsiteY77" fmla="*/ 10451 h 718488"/>
              <a:gd name="connsiteX78" fmla="*/ 895826 w 2228237"/>
              <a:gd name="connsiteY78" fmla="*/ 15676 h 718488"/>
              <a:gd name="connsiteX79" fmla="*/ 864475 w 2228237"/>
              <a:gd name="connsiteY79" fmla="*/ 20901 h 718488"/>
              <a:gd name="connsiteX80" fmla="*/ 765197 w 2228237"/>
              <a:gd name="connsiteY80" fmla="*/ 36576 h 718488"/>
              <a:gd name="connsiteX81" fmla="*/ 728621 w 2228237"/>
              <a:gd name="connsiteY81" fmla="*/ 47027 h 718488"/>
              <a:gd name="connsiteX82" fmla="*/ 681595 w 2228237"/>
              <a:gd name="connsiteY82" fmla="*/ 57477 h 718488"/>
              <a:gd name="connsiteX83" fmla="*/ 629343 w 2228237"/>
              <a:gd name="connsiteY83" fmla="*/ 67927 h 718488"/>
              <a:gd name="connsiteX84" fmla="*/ 556191 w 2228237"/>
              <a:gd name="connsiteY84" fmla="*/ 78378 h 718488"/>
              <a:gd name="connsiteX85" fmla="*/ 456914 w 2228237"/>
              <a:gd name="connsiteY85" fmla="*/ 94053 h 718488"/>
              <a:gd name="connsiteX86" fmla="*/ 425563 w 2228237"/>
              <a:gd name="connsiteY86" fmla="*/ 104503 h 718488"/>
              <a:gd name="connsiteX87" fmla="*/ 394212 w 2228237"/>
              <a:gd name="connsiteY87" fmla="*/ 114954 h 718488"/>
              <a:gd name="connsiteX88" fmla="*/ 378536 w 2228237"/>
              <a:gd name="connsiteY88" fmla="*/ 120179 h 718488"/>
              <a:gd name="connsiteX89" fmla="*/ 347186 w 2228237"/>
              <a:gd name="connsiteY89" fmla="*/ 141079 h 71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28237" h="718488">
                <a:moveTo>
                  <a:pt x="347186" y="141079"/>
                </a:moveTo>
                <a:cubicBezTo>
                  <a:pt x="333252" y="141079"/>
                  <a:pt x="310007" y="123947"/>
                  <a:pt x="294934" y="120179"/>
                </a:cubicBezTo>
                <a:cubicBezTo>
                  <a:pt x="271000" y="114196"/>
                  <a:pt x="252384" y="112901"/>
                  <a:pt x="227007" y="109728"/>
                </a:cubicBezTo>
                <a:cubicBezTo>
                  <a:pt x="207527" y="111027"/>
                  <a:pt x="141068" y="113484"/>
                  <a:pt x="112054" y="120179"/>
                </a:cubicBezTo>
                <a:cubicBezTo>
                  <a:pt x="101320" y="122656"/>
                  <a:pt x="80703" y="130629"/>
                  <a:pt x="80703" y="130629"/>
                </a:cubicBezTo>
                <a:cubicBezTo>
                  <a:pt x="75478" y="134112"/>
                  <a:pt x="69932" y="137156"/>
                  <a:pt x="65028" y="141079"/>
                </a:cubicBezTo>
                <a:cubicBezTo>
                  <a:pt x="54394" y="149586"/>
                  <a:pt x="51885" y="155570"/>
                  <a:pt x="44127" y="167205"/>
                </a:cubicBezTo>
                <a:cubicBezTo>
                  <a:pt x="42385" y="172430"/>
                  <a:pt x="41736" y="178157"/>
                  <a:pt x="38902" y="182880"/>
                </a:cubicBezTo>
                <a:cubicBezTo>
                  <a:pt x="36367" y="187104"/>
                  <a:pt x="30655" y="188925"/>
                  <a:pt x="28452" y="193331"/>
                </a:cubicBezTo>
                <a:cubicBezTo>
                  <a:pt x="25241" y="199754"/>
                  <a:pt x="26056" y="207631"/>
                  <a:pt x="23227" y="214231"/>
                </a:cubicBezTo>
                <a:cubicBezTo>
                  <a:pt x="20753" y="220003"/>
                  <a:pt x="16260" y="224682"/>
                  <a:pt x="12776" y="229907"/>
                </a:cubicBezTo>
                <a:cubicBezTo>
                  <a:pt x="11034" y="235132"/>
                  <a:pt x="9064" y="240286"/>
                  <a:pt x="7551" y="245582"/>
                </a:cubicBezTo>
                <a:cubicBezTo>
                  <a:pt x="-5498" y="291256"/>
                  <a:pt x="968" y="293347"/>
                  <a:pt x="7551" y="365760"/>
                </a:cubicBezTo>
                <a:cubicBezTo>
                  <a:pt x="8050" y="371245"/>
                  <a:pt x="10313" y="376510"/>
                  <a:pt x="12776" y="381436"/>
                </a:cubicBezTo>
                <a:cubicBezTo>
                  <a:pt x="15585" y="387053"/>
                  <a:pt x="19743" y="391886"/>
                  <a:pt x="23227" y="397111"/>
                </a:cubicBezTo>
                <a:lnTo>
                  <a:pt x="33677" y="428462"/>
                </a:lnTo>
                <a:cubicBezTo>
                  <a:pt x="35419" y="433687"/>
                  <a:pt x="35847" y="439555"/>
                  <a:pt x="38902" y="444138"/>
                </a:cubicBezTo>
                <a:lnTo>
                  <a:pt x="70253" y="491164"/>
                </a:lnTo>
                <a:cubicBezTo>
                  <a:pt x="73736" y="496389"/>
                  <a:pt x="76263" y="502399"/>
                  <a:pt x="80703" y="506839"/>
                </a:cubicBezTo>
                <a:lnTo>
                  <a:pt x="106829" y="532965"/>
                </a:lnTo>
                <a:cubicBezTo>
                  <a:pt x="112054" y="538190"/>
                  <a:pt x="115494" y="546303"/>
                  <a:pt x="122504" y="548640"/>
                </a:cubicBezTo>
                <a:cubicBezTo>
                  <a:pt x="127729" y="550382"/>
                  <a:pt x="133365" y="551191"/>
                  <a:pt x="138180" y="553866"/>
                </a:cubicBezTo>
                <a:cubicBezTo>
                  <a:pt x="192078" y="583809"/>
                  <a:pt x="149738" y="568168"/>
                  <a:pt x="185206" y="579991"/>
                </a:cubicBezTo>
                <a:cubicBezTo>
                  <a:pt x="188689" y="583475"/>
                  <a:pt x="191250" y="588239"/>
                  <a:pt x="195656" y="590442"/>
                </a:cubicBezTo>
                <a:cubicBezTo>
                  <a:pt x="205509" y="595368"/>
                  <a:pt x="216557" y="597409"/>
                  <a:pt x="227007" y="600892"/>
                </a:cubicBezTo>
                <a:cubicBezTo>
                  <a:pt x="232232" y="602634"/>
                  <a:pt x="237757" y="603654"/>
                  <a:pt x="242683" y="606117"/>
                </a:cubicBezTo>
                <a:cubicBezTo>
                  <a:pt x="249650" y="609600"/>
                  <a:pt x="256424" y="613499"/>
                  <a:pt x="263583" y="616567"/>
                </a:cubicBezTo>
                <a:cubicBezTo>
                  <a:pt x="268646" y="618737"/>
                  <a:pt x="273945" y="620343"/>
                  <a:pt x="279259" y="621792"/>
                </a:cubicBezTo>
                <a:cubicBezTo>
                  <a:pt x="293115" y="625571"/>
                  <a:pt x="306976" y="629426"/>
                  <a:pt x="321060" y="632243"/>
                </a:cubicBezTo>
                <a:cubicBezTo>
                  <a:pt x="329769" y="633985"/>
                  <a:pt x="338570" y="635314"/>
                  <a:pt x="347186" y="637468"/>
                </a:cubicBezTo>
                <a:cubicBezTo>
                  <a:pt x="352529" y="638804"/>
                  <a:pt x="357442" y="641708"/>
                  <a:pt x="362861" y="642693"/>
                </a:cubicBezTo>
                <a:cubicBezTo>
                  <a:pt x="376677" y="645205"/>
                  <a:pt x="390678" y="646647"/>
                  <a:pt x="404662" y="647918"/>
                </a:cubicBezTo>
                <a:cubicBezTo>
                  <a:pt x="448165" y="651873"/>
                  <a:pt x="491946" y="652949"/>
                  <a:pt x="535291" y="658368"/>
                </a:cubicBezTo>
                <a:lnTo>
                  <a:pt x="577092" y="663594"/>
                </a:lnTo>
                <a:cubicBezTo>
                  <a:pt x="609283" y="674324"/>
                  <a:pt x="576509" y="664438"/>
                  <a:pt x="629343" y="674044"/>
                </a:cubicBezTo>
                <a:cubicBezTo>
                  <a:pt x="636409" y="675329"/>
                  <a:pt x="643234" y="677711"/>
                  <a:pt x="650244" y="679269"/>
                </a:cubicBezTo>
                <a:cubicBezTo>
                  <a:pt x="658914" y="681196"/>
                  <a:pt x="667700" y="682567"/>
                  <a:pt x="676370" y="684494"/>
                </a:cubicBezTo>
                <a:cubicBezTo>
                  <a:pt x="683380" y="686052"/>
                  <a:pt x="690212" y="688396"/>
                  <a:pt x="697270" y="689719"/>
                </a:cubicBezTo>
                <a:cubicBezTo>
                  <a:pt x="718096" y="693624"/>
                  <a:pt x="738784" y="699924"/>
                  <a:pt x="759972" y="700170"/>
                </a:cubicBezTo>
                <a:lnTo>
                  <a:pt x="1209334" y="705395"/>
                </a:lnTo>
                <a:lnTo>
                  <a:pt x="1595995" y="710620"/>
                </a:lnTo>
                <a:cubicBezTo>
                  <a:pt x="1723914" y="720460"/>
                  <a:pt x="1711476" y="721743"/>
                  <a:pt x="1904278" y="710620"/>
                </a:cubicBezTo>
                <a:cubicBezTo>
                  <a:pt x="1915275" y="709986"/>
                  <a:pt x="1924942" y="702842"/>
                  <a:pt x="1935629" y="700170"/>
                </a:cubicBezTo>
                <a:cubicBezTo>
                  <a:pt x="1942596" y="698428"/>
                  <a:pt x="1949901" y="697706"/>
                  <a:pt x="1956530" y="694944"/>
                </a:cubicBezTo>
                <a:cubicBezTo>
                  <a:pt x="1970910" y="688952"/>
                  <a:pt x="1983218" y="677822"/>
                  <a:pt x="1998331" y="674044"/>
                </a:cubicBezTo>
                <a:cubicBezTo>
                  <a:pt x="2012265" y="670561"/>
                  <a:pt x="2026507" y="668136"/>
                  <a:pt x="2040132" y="663594"/>
                </a:cubicBezTo>
                <a:lnTo>
                  <a:pt x="2087158" y="647918"/>
                </a:lnTo>
                <a:cubicBezTo>
                  <a:pt x="2087159" y="647918"/>
                  <a:pt x="2118508" y="637469"/>
                  <a:pt x="2118509" y="637468"/>
                </a:cubicBezTo>
                <a:cubicBezTo>
                  <a:pt x="2123734" y="633985"/>
                  <a:pt x="2128412" y="629492"/>
                  <a:pt x="2134184" y="627018"/>
                </a:cubicBezTo>
                <a:cubicBezTo>
                  <a:pt x="2140785" y="624189"/>
                  <a:pt x="2148180" y="623765"/>
                  <a:pt x="2155085" y="621792"/>
                </a:cubicBezTo>
                <a:cubicBezTo>
                  <a:pt x="2160381" y="620279"/>
                  <a:pt x="2165535" y="618309"/>
                  <a:pt x="2170760" y="616567"/>
                </a:cubicBezTo>
                <a:cubicBezTo>
                  <a:pt x="2206350" y="580980"/>
                  <a:pt x="2150728" y="635231"/>
                  <a:pt x="2196886" y="595667"/>
                </a:cubicBezTo>
                <a:cubicBezTo>
                  <a:pt x="2216596" y="578773"/>
                  <a:pt x="2215911" y="577580"/>
                  <a:pt x="2228237" y="559091"/>
                </a:cubicBezTo>
                <a:cubicBezTo>
                  <a:pt x="2226495" y="527740"/>
                  <a:pt x="2226611" y="496230"/>
                  <a:pt x="2223012" y="465038"/>
                </a:cubicBezTo>
                <a:cubicBezTo>
                  <a:pt x="2218827" y="428769"/>
                  <a:pt x="2214190" y="432692"/>
                  <a:pt x="2207336" y="407562"/>
                </a:cubicBezTo>
                <a:cubicBezTo>
                  <a:pt x="2184128" y="322469"/>
                  <a:pt x="2209203" y="397986"/>
                  <a:pt x="2186436" y="344860"/>
                </a:cubicBezTo>
                <a:cubicBezTo>
                  <a:pt x="2176262" y="321119"/>
                  <a:pt x="2188139" y="336112"/>
                  <a:pt x="2170760" y="318734"/>
                </a:cubicBezTo>
                <a:cubicBezTo>
                  <a:pt x="2167277" y="311767"/>
                  <a:pt x="2164630" y="304315"/>
                  <a:pt x="2160310" y="297834"/>
                </a:cubicBezTo>
                <a:cubicBezTo>
                  <a:pt x="2157577" y="293735"/>
                  <a:pt x="2152395" y="291607"/>
                  <a:pt x="2149860" y="287383"/>
                </a:cubicBezTo>
                <a:cubicBezTo>
                  <a:pt x="2133036" y="259342"/>
                  <a:pt x="2160179" y="282070"/>
                  <a:pt x="2128959" y="261258"/>
                </a:cubicBezTo>
                <a:cubicBezTo>
                  <a:pt x="2106213" y="227137"/>
                  <a:pt x="2122948" y="250020"/>
                  <a:pt x="2071483" y="198556"/>
                </a:cubicBezTo>
                <a:cubicBezTo>
                  <a:pt x="2067999" y="195073"/>
                  <a:pt x="2064973" y="191062"/>
                  <a:pt x="2061032" y="188106"/>
                </a:cubicBezTo>
                <a:cubicBezTo>
                  <a:pt x="1992729" y="136875"/>
                  <a:pt x="2077939" y="200182"/>
                  <a:pt x="2024456" y="161980"/>
                </a:cubicBezTo>
                <a:cubicBezTo>
                  <a:pt x="2013227" y="153959"/>
                  <a:pt x="2000206" y="142897"/>
                  <a:pt x="1987880" y="135854"/>
                </a:cubicBezTo>
                <a:cubicBezTo>
                  <a:pt x="1981117" y="131990"/>
                  <a:pt x="1973585" y="129532"/>
                  <a:pt x="1966980" y="125404"/>
                </a:cubicBezTo>
                <a:cubicBezTo>
                  <a:pt x="1957514" y="119488"/>
                  <a:pt x="1941457" y="104804"/>
                  <a:pt x="1930404" y="99278"/>
                </a:cubicBezTo>
                <a:cubicBezTo>
                  <a:pt x="1925478" y="96815"/>
                  <a:pt x="1919953" y="95795"/>
                  <a:pt x="1914728" y="94053"/>
                </a:cubicBezTo>
                <a:cubicBezTo>
                  <a:pt x="1889888" y="77493"/>
                  <a:pt x="1905010" y="85588"/>
                  <a:pt x="1867702" y="73152"/>
                </a:cubicBezTo>
                <a:cubicBezTo>
                  <a:pt x="1850017" y="67257"/>
                  <a:pt x="1833715" y="61391"/>
                  <a:pt x="1815451" y="57477"/>
                </a:cubicBezTo>
                <a:cubicBezTo>
                  <a:pt x="1798083" y="53755"/>
                  <a:pt x="1780616" y="50510"/>
                  <a:pt x="1763199" y="47027"/>
                </a:cubicBezTo>
                <a:lnTo>
                  <a:pt x="1737074" y="41802"/>
                </a:lnTo>
                <a:cubicBezTo>
                  <a:pt x="1728365" y="40060"/>
                  <a:pt x="1719775" y="37557"/>
                  <a:pt x="1710948" y="36576"/>
                </a:cubicBezTo>
                <a:cubicBezTo>
                  <a:pt x="1695273" y="34834"/>
                  <a:pt x="1679656" y="32436"/>
                  <a:pt x="1663922" y="31351"/>
                </a:cubicBezTo>
                <a:cubicBezTo>
                  <a:pt x="1629127" y="28951"/>
                  <a:pt x="1594212" y="28553"/>
                  <a:pt x="1559419" y="26126"/>
                </a:cubicBezTo>
                <a:cubicBezTo>
                  <a:pt x="1377013" y="13400"/>
                  <a:pt x="1497449" y="20473"/>
                  <a:pt x="1392214" y="10451"/>
                </a:cubicBezTo>
                <a:cubicBezTo>
                  <a:pt x="1320409" y="3613"/>
                  <a:pt x="1307798" y="4140"/>
                  <a:pt x="1225010" y="0"/>
                </a:cubicBezTo>
                <a:lnTo>
                  <a:pt x="995103" y="5226"/>
                </a:lnTo>
                <a:cubicBezTo>
                  <a:pt x="982797" y="5709"/>
                  <a:pt x="970775" y="9162"/>
                  <a:pt x="958527" y="10451"/>
                </a:cubicBezTo>
                <a:cubicBezTo>
                  <a:pt x="937669" y="12646"/>
                  <a:pt x="916671" y="13360"/>
                  <a:pt x="895826" y="15676"/>
                </a:cubicBezTo>
                <a:cubicBezTo>
                  <a:pt x="885296" y="16846"/>
                  <a:pt x="874952" y="19329"/>
                  <a:pt x="864475" y="20901"/>
                </a:cubicBezTo>
                <a:cubicBezTo>
                  <a:pt x="817364" y="27967"/>
                  <a:pt x="802917" y="28193"/>
                  <a:pt x="765197" y="36576"/>
                </a:cubicBezTo>
                <a:cubicBezTo>
                  <a:pt x="728446" y="44743"/>
                  <a:pt x="759167" y="38300"/>
                  <a:pt x="728621" y="47027"/>
                </a:cubicBezTo>
                <a:cubicBezTo>
                  <a:pt x="706325" y="53397"/>
                  <a:pt x="705833" y="52091"/>
                  <a:pt x="681595" y="57477"/>
                </a:cubicBezTo>
                <a:cubicBezTo>
                  <a:pt x="644434" y="65735"/>
                  <a:pt x="676602" y="60838"/>
                  <a:pt x="629343" y="67927"/>
                </a:cubicBezTo>
                <a:cubicBezTo>
                  <a:pt x="604984" y="71581"/>
                  <a:pt x="580672" y="75658"/>
                  <a:pt x="556191" y="78378"/>
                </a:cubicBezTo>
                <a:cubicBezTo>
                  <a:pt x="527589" y="81556"/>
                  <a:pt x="484001" y="85024"/>
                  <a:pt x="456914" y="94053"/>
                </a:cubicBezTo>
                <a:lnTo>
                  <a:pt x="425563" y="104503"/>
                </a:lnTo>
                <a:lnTo>
                  <a:pt x="394212" y="114954"/>
                </a:lnTo>
                <a:cubicBezTo>
                  <a:pt x="388987" y="116696"/>
                  <a:pt x="384025" y="119722"/>
                  <a:pt x="378536" y="120179"/>
                </a:cubicBezTo>
                <a:cubicBezTo>
                  <a:pt x="314099" y="125549"/>
                  <a:pt x="361120" y="141079"/>
                  <a:pt x="347186" y="14107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3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0DAA1D9-6899-6D43-833C-F0EFD342E6FA}"/>
              </a:ext>
            </a:extLst>
          </p:cNvPr>
          <p:cNvSpPr>
            <a:spLocks noGrp="1"/>
          </p:cNvSpPr>
          <p:nvPr>
            <p:ph type="title"/>
          </p:nvPr>
        </p:nvSpPr>
        <p:spPr>
          <a:xfrm>
            <a:off x="876691" y="301843"/>
            <a:ext cx="10477109" cy="1003532"/>
          </a:xfrm>
        </p:spPr>
        <p:txBody>
          <a:bodyPr anchor="ctr">
            <a:normAutofit/>
          </a:bodyPr>
          <a:lstStyle/>
          <a:p>
            <a:r>
              <a:rPr lang="en-US" sz="3200" dirty="0">
                <a:solidFill>
                  <a:srgbClr val="FFFFFF"/>
                </a:solidFill>
              </a:rPr>
              <a:t>Group first, select Last</a:t>
            </a:r>
          </a:p>
        </p:txBody>
      </p:sp>
      <p:sp>
        <p:nvSpPr>
          <p:cNvPr id="3" name="Content Placeholder 2">
            <a:extLst>
              <a:ext uri="{FF2B5EF4-FFF2-40B4-BE49-F238E27FC236}">
                <a16:creationId xmlns:a16="http://schemas.microsoft.com/office/drawing/2014/main" id="{8054F3A0-C940-194E-8485-0C14FB399298}"/>
              </a:ext>
            </a:extLst>
          </p:cNvPr>
          <p:cNvSpPr>
            <a:spLocks noGrp="1"/>
          </p:cNvSpPr>
          <p:nvPr>
            <p:ph idx="1"/>
          </p:nvPr>
        </p:nvSpPr>
        <p:spPr>
          <a:xfrm>
            <a:off x="1820648" y="1821195"/>
            <a:ext cx="7720781" cy="3673576"/>
          </a:xfrm>
        </p:spPr>
        <p:txBody>
          <a:bodyPr>
            <a:normAutofit/>
          </a:bodyPr>
          <a:lstStyle/>
          <a:p>
            <a:pPr marL="0" indent="0">
              <a:buNone/>
            </a:pPr>
            <a:r>
              <a:rPr lang="en-US" sz="1400" dirty="0">
                <a:latin typeface="Consolas" panose="020B0609020204030204" pitchFamily="49" charset="0"/>
                <a:cs typeface="Consolas" panose="020B0609020204030204" pitchFamily="49" charset="0"/>
              </a:rPr>
              <a:t>SELECT</a:t>
            </a:r>
          </a:p>
          <a:p>
            <a:pPr marL="0" indent="0">
              <a:buNone/>
            </a:pPr>
            <a:r>
              <a:rPr lang="ru-RU" sz="1400" dirty="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city, </a:t>
            </a:r>
          </a:p>
          <a:p>
            <a:pPr marL="0" indent="0">
              <a:buNone/>
            </a:pPr>
            <a:r>
              <a:rPr lang="ru-RU"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date_trunc</a:t>
            </a:r>
            <a:r>
              <a:rPr lang="en-US" sz="1400" dirty="0">
                <a:latin typeface="Consolas" panose="020B0609020204030204" pitchFamily="49" charset="0"/>
                <a:cs typeface="Consolas" panose="020B0609020204030204" pitchFamily="49" charset="0"/>
              </a:rPr>
              <a:t>('month', </a:t>
            </a:r>
            <a:r>
              <a:rPr lang="en-US" sz="1400" dirty="0" err="1">
                <a:latin typeface="Consolas" panose="020B0609020204030204" pitchFamily="49" charset="0"/>
                <a:cs typeface="Consolas" panose="020B0609020204030204" pitchFamily="49" charset="0"/>
              </a:rPr>
              <a:t>scheduled_departure</a:t>
            </a:r>
            <a:r>
              <a:rPr lang="en-US" sz="1400" dirty="0">
                <a:latin typeface="Consolas" panose="020B0609020204030204" pitchFamily="49" charset="0"/>
                <a:cs typeface="Consolas" panose="020B0609020204030204" pitchFamily="49" charset="0"/>
              </a:rPr>
              <a:t>) AS month, </a:t>
            </a:r>
          </a:p>
          <a:p>
            <a:pPr marL="0" indent="0">
              <a:buNone/>
            </a:pPr>
            <a:r>
              <a:rPr lang="ru-RU" sz="1400" dirty="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count(*)  passengers</a:t>
            </a:r>
          </a:p>
          <a:p>
            <a:pPr marL="0" indent="0">
              <a:buNone/>
            </a:pPr>
            <a:r>
              <a:rPr lang="en-US" sz="1400" dirty="0">
                <a:latin typeface="Consolas" panose="020B0609020204030204" pitchFamily="49" charset="0"/>
                <a:cs typeface="Consolas" panose="020B0609020204030204" pitchFamily="49" charset="0"/>
              </a:rPr>
              <a:t>FROM airport  a</a:t>
            </a:r>
          </a:p>
          <a:p>
            <a:pPr marL="0" indent="0">
              <a:buNone/>
            </a:pPr>
            <a:r>
              <a:rPr lang="en-US" sz="1400" dirty="0">
                <a:latin typeface="Consolas" panose="020B0609020204030204" pitchFamily="49" charset="0"/>
                <a:cs typeface="Consolas" panose="020B0609020204030204" pitchFamily="49" charset="0"/>
              </a:rPr>
              <a:t>JOIN flight f ON </a:t>
            </a:r>
            <a:r>
              <a:rPr lang="en-US" sz="1400" dirty="0" err="1">
                <a:latin typeface="Consolas" panose="020B0609020204030204" pitchFamily="49" charset="0"/>
                <a:cs typeface="Consolas" panose="020B0609020204030204" pitchFamily="49" charset="0"/>
              </a:rPr>
              <a:t>airport_code</a:t>
            </a:r>
            <a:r>
              <a:rPr lang="en-US" sz="1400" dirty="0">
                <a:latin typeface="Consolas" panose="020B0609020204030204" pitchFamily="49" charset="0"/>
                <a:cs typeface="Consolas" panose="020B0609020204030204" pitchFamily="49" charset="0"/>
              </a:rPr>
              <a:t> = </a:t>
            </a:r>
            <a:r>
              <a:rPr lang="en-US" sz="1400" dirty="0" err="1">
                <a:latin typeface="Consolas" panose="020B0609020204030204" pitchFamily="49" charset="0"/>
                <a:cs typeface="Consolas" panose="020B0609020204030204" pitchFamily="49" charset="0"/>
              </a:rPr>
              <a:t>departure_airport</a:t>
            </a:r>
            <a:endParaRPr lang="en-US" sz="1400" dirty="0">
              <a:latin typeface="Consolas" panose="020B0609020204030204" pitchFamily="49" charset="0"/>
              <a:cs typeface="Consolas" panose="020B0609020204030204" pitchFamily="49" charset="0"/>
            </a:endParaRPr>
          </a:p>
          <a:p>
            <a:pPr marL="0" indent="0">
              <a:buNone/>
            </a:pPr>
            <a:r>
              <a:rPr lang="en-US" sz="1400" dirty="0">
                <a:latin typeface="Consolas" panose="020B0609020204030204" pitchFamily="49" charset="0"/>
                <a:cs typeface="Consolas" panose="020B0609020204030204" pitchFamily="49" charset="0"/>
              </a:rPr>
              <a:t>JOIN </a:t>
            </a:r>
            <a:r>
              <a:rPr lang="en-US" sz="1400" dirty="0" err="1">
                <a:latin typeface="Consolas" panose="020B0609020204030204" pitchFamily="49" charset="0"/>
                <a:cs typeface="Consolas" panose="020B0609020204030204" pitchFamily="49" charset="0"/>
              </a:rPr>
              <a:t>booking_leg</a:t>
            </a:r>
            <a:r>
              <a:rPr lang="en-US" sz="1400" dirty="0">
                <a:latin typeface="Consolas" panose="020B0609020204030204" pitchFamily="49" charset="0"/>
                <a:cs typeface="Consolas" panose="020B0609020204030204" pitchFamily="49" charset="0"/>
              </a:rPr>
              <a:t> l ON </a:t>
            </a:r>
            <a:r>
              <a:rPr lang="en-US" sz="1400" dirty="0" err="1">
                <a:latin typeface="Consolas" panose="020B0609020204030204" pitchFamily="49" charset="0"/>
                <a:cs typeface="Consolas" panose="020B0609020204030204" pitchFamily="49" charset="0"/>
              </a:rPr>
              <a:t>f.flight_id</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l.flight_id</a:t>
            </a:r>
            <a:endParaRPr lang="en-US" sz="1400" dirty="0">
              <a:latin typeface="Consolas" panose="020B0609020204030204" pitchFamily="49" charset="0"/>
              <a:cs typeface="Consolas" panose="020B0609020204030204" pitchFamily="49" charset="0"/>
            </a:endParaRPr>
          </a:p>
          <a:p>
            <a:pPr marL="0" indent="0">
              <a:buNone/>
            </a:pPr>
            <a:r>
              <a:rPr lang="en-US" sz="1400" dirty="0">
                <a:latin typeface="Consolas" panose="020B0609020204030204" pitchFamily="49" charset="0"/>
                <a:cs typeface="Consolas" panose="020B0609020204030204" pitchFamily="49" charset="0"/>
              </a:rPr>
              <a:t>JOIN </a:t>
            </a:r>
            <a:r>
              <a:rPr lang="en-US" sz="1400" dirty="0" err="1">
                <a:latin typeface="Consolas" panose="020B0609020204030204" pitchFamily="49" charset="0"/>
                <a:cs typeface="Consolas" panose="020B0609020204030204" pitchFamily="49" charset="0"/>
              </a:rPr>
              <a:t>boarding_pass</a:t>
            </a:r>
            <a:r>
              <a:rPr lang="en-US" sz="1400" dirty="0">
                <a:latin typeface="Consolas" panose="020B0609020204030204" pitchFamily="49" charset="0"/>
                <a:cs typeface="Consolas" panose="020B0609020204030204" pitchFamily="49" charset="0"/>
              </a:rPr>
              <a:t> b ON </a:t>
            </a:r>
            <a:r>
              <a:rPr lang="en-US" sz="1400" dirty="0" err="1">
                <a:latin typeface="Consolas" panose="020B0609020204030204" pitchFamily="49" charset="0"/>
                <a:cs typeface="Consolas" panose="020B0609020204030204" pitchFamily="49" charset="0"/>
              </a:rPr>
              <a:t>b.booking_leg_id</a:t>
            </a:r>
            <a:r>
              <a:rPr lang="en-US" sz="1400" dirty="0">
                <a:latin typeface="Consolas" panose="020B0609020204030204" pitchFamily="49" charset="0"/>
                <a:cs typeface="Consolas" panose="020B0609020204030204" pitchFamily="49" charset="0"/>
              </a:rPr>
              <a:t> = </a:t>
            </a:r>
            <a:r>
              <a:rPr lang="en-US" sz="1400" dirty="0" err="1">
                <a:latin typeface="Consolas" panose="020B0609020204030204" pitchFamily="49" charset="0"/>
                <a:cs typeface="Consolas" panose="020B0609020204030204" pitchFamily="49" charset="0"/>
              </a:rPr>
              <a:t>l.booking_leg_id</a:t>
            </a:r>
            <a:endParaRPr lang="en-US" sz="1400" dirty="0">
              <a:latin typeface="Consolas" panose="020B0609020204030204" pitchFamily="49" charset="0"/>
              <a:cs typeface="Consolas" panose="020B0609020204030204" pitchFamily="49" charset="0"/>
            </a:endParaRPr>
          </a:p>
          <a:p>
            <a:pPr marL="0" indent="0">
              <a:buNone/>
            </a:pPr>
            <a:r>
              <a:rPr lang="en-US" sz="1400" dirty="0">
                <a:latin typeface="Consolas" panose="020B0609020204030204" pitchFamily="49" charset="0"/>
                <a:cs typeface="Consolas" panose="020B0609020204030204" pitchFamily="49" charset="0"/>
              </a:rPr>
              <a:t>group by 1,2</a:t>
            </a:r>
          </a:p>
          <a:p>
            <a:pPr marL="0" indent="0">
              <a:buNone/>
            </a:pPr>
            <a:r>
              <a:rPr lang="en-US" sz="1400" dirty="0">
                <a:latin typeface="Consolas" panose="020B0609020204030204" pitchFamily="49" charset="0"/>
                <a:cs typeface="Consolas" panose="020B0609020204030204" pitchFamily="49" charset="0"/>
              </a:rPr>
              <a:t>ORDER BY 3 DESC</a:t>
            </a:r>
          </a:p>
          <a:p>
            <a:pPr marL="0" indent="0">
              <a:buNone/>
            </a:pPr>
            <a:r>
              <a:rPr lang="en-US" sz="1400" dirty="0">
                <a:latin typeface="Consolas" panose="020B0609020204030204" pitchFamily="49" charset="0"/>
                <a:cs typeface="Consolas" panose="020B0609020204030204" pitchFamily="49" charset="0"/>
              </a:rPr>
              <a:t>Ex time: 7 min</a:t>
            </a:r>
          </a:p>
          <a:p>
            <a:pPr marL="0" indent="0">
              <a:buNone/>
            </a:pPr>
            <a:endParaRPr lang="en-US" sz="1400" dirty="0">
              <a:latin typeface="Consolas" panose="020B0609020204030204" pitchFamily="49" charset="0"/>
              <a:cs typeface="Consolas" panose="020B0609020204030204" pitchFamily="49" charset="0"/>
            </a:endParaRPr>
          </a:p>
          <a:p>
            <a:pPr marL="0" indent="0">
              <a:buNone/>
            </a:pPr>
            <a:endParaRPr lang="en-US" sz="1400" dirty="0">
              <a:latin typeface="Consolas" panose="020B0609020204030204" pitchFamily="49" charset="0"/>
              <a:cs typeface="Consolas" panose="020B0609020204030204" pitchFamily="49" charset="0"/>
            </a:endParaRPr>
          </a:p>
          <a:p>
            <a:pPr marL="0" indent="0">
              <a:buNone/>
            </a:pPr>
            <a:endParaRPr lang="en-US"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6887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4A4D0-CFCB-5751-1E11-80167E0B5076}"/>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3400"/>
              <a:t>PostgreSQL Query Optimization, Apress 2024 (2</a:t>
            </a:r>
            <a:r>
              <a:rPr lang="en-US" sz="3400" baseline="30000"/>
              <a:t>nd</a:t>
            </a:r>
            <a:r>
              <a:rPr lang="en-US" sz="3400"/>
              <a:t> edition)</a:t>
            </a:r>
          </a:p>
        </p:txBody>
      </p:sp>
      <p:sp>
        <p:nvSpPr>
          <p:cNvPr id="4" name="Text Placeholder 3">
            <a:extLst>
              <a:ext uri="{FF2B5EF4-FFF2-40B4-BE49-F238E27FC236}">
                <a16:creationId xmlns:a16="http://schemas.microsoft.com/office/drawing/2014/main" id="{24ACCDB5-FEEC-1BC3-2D26-4505945D2F56}"/>
              </a:ext>
            </a:extLst>
          </p:cNvPr>
          <p:cNvSpPr>
            <a:spLocks noGrp="1"/>
          </p:cNvSpPr>
          <p:nvPr>
            <p:ph type="body" sz="half" idx="2"/>
          </p:nvPr>
        </p:nvSpPr>
        <p:spPr>
          <a:xfrm>
            <a:off x="393768" y="2405068"/>
            <a:ext cx="6002110" cy="3729034"/>
          </a:xfrm>
        </p:spPr>
        <p:txBody>
          <a:bodyPr vert="horz" lIns="91440" tIns="45720" rIns="91440" bIns="45720" rtlCol="0">
            <a:normAutofit/>
          </a:bodyPr>
          <a:lstStyle/>
          <a:p>
            <a:r>
              <a:rPr lang="en-US" sz="2000" dirty="0" err="1"/>
              <a:t>postgres_air</a:t>
            </a:r>
            <a:r>
              <a:rPr lang="en-US" sz="2000" dirty="0"/>
              <a:t> database:</a:t>
            </a:r>
          </a:p>
          <a:p>
            <a:r>
              <a:rPr lang="en-US" sz="2000" dirty="0"/>
              <a:t>https://</a:t>
            </a:r>
            <a:r>
              <a:rPr lang="en-US" sz="2000" dirty="0" err="1"/>
              <a:t>github.com</a:t>
            </a:r>
            <a:r>
              <a:rPr lang="en-US" sz="2000" dirty="0"/>
              <a:t>/</a:t>
            </a:r>
            <a:r>
              <a:rPr lang="en-US" sz="2000" dirty="0" err="1"/>
              <a:t>hettie</a:t>
            </a:r>
            <a:r>
              <a:rPr lang="en-US" sz="2000" dirty="0"/>
              <a:t>-d/</a:t>
            </a:r>
            <a:r>
              <a:rPr lang="en-US" sz="2000" dirty="0" err="1"/>
              <a:t>postgres_air</a:t>
            </a:r>
            <a:endParaRPr lang="en-US" sz="2000" dirty="0"/>
          </a:p>
          <a:p>
            <a:endParaRPr lang="en-US" sz="2000" dirty="0"/>
          </a:p>
          <a:p>
            <a:endParaRPr lang="en-US" sz="2000" dirty="0"/>
          </a:p>
        </p:txBody>
      </p:sp>
      <p:pic>
        <p:nvPicPr>
          <p:cNvPr id="9" name="Picture Placeholder 8" descr="A book cover with a rainbow colored disc&#10;&#10;Description automatically generated">
            <a:extLst>
              <a:ext uri="{FF2B5EF4-FFF2-40B4-BE49-F238E27FC236}">
                <a16:creationId xmlns:a16="http://schemas.microsoft.com/office/drawing/2014/main" id="{C2EB981E-59BC-2D7B-DDD8-6A1B12F39B8E}"/>
              </a:ext>
            </a:extLst>
          </p:cNvPr>
          <p:cNvPicPr>
            <a:picLocks noGrp="1" noChangeAspect="1"/>
          </p:cNvPicPr>
          <p:nvPr>
            <p:ph type="pic" idx="1"/>
          </p:nvPr>
        </p:nvPicPr>
        <p:blipFill>
          <a:blip r:embed="rId2"/>
          <a:srcRect r="1" b="4533"/>
          <a:stretch/>
        </p:blipFill>
        <p:spPr>
          <a:xfrm>
            <a:off x="7199440" y="10"/>
            <a:ext cx="4992560" cy="6857990"/>
          </a:xfrm>
          <a:prstGeom prst="rect">
            <a:avLst/>
          </a:prstGeom>
          <a:effectLst/>
        </p:spPr>
      </p:pic>
      <p:pic>
        <p:nvPicPr>
          <p:cNvPr id="1028" name="Picture 4" descr="QR Download Code">
            <a:extLst>
              <a:ext uri="{FF2B5EF4-FFF2-40B4-BE49-F238E27FC236}">
                <a16:creationId xmlns:a16="http://schemas.microsoft.com/office/drawing/2014/main" id="{1CC1E899-1375-7281-56C7-0A999AD75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09" y="3259259"/>
            <a:ext cx="3315541" cy="331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80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182C109-9E4C-3C96-8794-9411573CB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0" name="Rectangle 9">
              <a:extLst>
                <a:ext uri="{FF2B5EF4-FFF2-40B4-BE49-F238E27FC236}">
                  <a16:creationId xmlns:a16="http://schemas.microsoft.com/office/drawing/2014/main" id="{1C864660-C52B-BC40-9AE0-D900B4B67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FD81F2E-754B-ACB7-ECD1-E1DADAD07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2A2591-0296-4CF4-E75F-51D7CB8E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8A07A2-FD92-5AD1-01EE-9D7AEAB88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4" name="Picture 3">
            <a:extLst>
              <a:ext uri="{FF2B5EF4-FFF2-40B4-BE49-F238E27FC236}">
                <a16:creationId xmlns:a16="http://schemas.microsoft.com/office/drawing/2014/main" id="{3FE0CD54-3045-1D44-A9F8-1655CC26241E}"/>
              </a:ext>
            </a:extLst>
          </p:cNvPr>
          <p:cNvPicPr/>
          <p:nvPr/>
        </p:nvPicPr>
        <p:blipFill>
          <a:blip r:embed="rId2"/>
          <a:srcRect t="12535" r="-1" b="729"/>
          <a:stretch/>
        </p:blipFill>
        <p:spPr>
          <a:xfrm>
            <a:off x="567526" y="559901"/>
            <a:ext cx="11056947" cy="5730212"/>
          </a:xfrm>
          <a:prstGeom prst="rect">
            <a:avLst/>
          </a:prstGeom>
        </p:spPr>
      </p:pic>
    </p:spTree>
    <p:extLst>
      <p:ext uri="{BB962C8B-B14F-4D97-AF65-F5344CB8AC3E}">
        <p14:creationId xmlns:p14="http://schemas.microsoft.com/office/powerpoint/2010/main" val="2476674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596A633-EE29-8645-A8D6-8767753607B2}"/>
              </a:ext>
            </a:extLst>
          </p:cNvPr>
          <p:cNvSpPr>
            <a:spLocks noGrp="1"/>
          </p:cNvSpPr>
          <p:nvPr>
            <p:ph type="title"/>
          </p:nvPr>
        </p:nvSpPr>
        <p:spPr>
          <a:xfrm>
            <a:off x="876691" y="301843"/>
            <a:ext cx="10477109" cy="1003532"/>
          </a:xfrm>
        </p:spPr>
        <p:txBody>
          <a:bodyPr anchor="ctr">
            <a:normAutofit/>
          </a:bodyPr>
          <a:lstStyle/>
          <a:p>
            <a:r>
              <a:rPr lang="en-US" sz="3200">
                <a:solidFill>
                  <a:srgbClr val="FFFFFF"/>
                </a:solidFill>
              </a:rPr>
              <a:t>How can we make it better?</a:t>
            </a:r>
          </a:p>
        </p:txBody>
      </p:sp>
      <p:sp>
        <p:nvSpPr>
          <p:cNvPr id="3" name="Content Placeholder 2">
            <a:extLst>
              <a:ext uri="{FF2B5EF4-FFF2-40B4-BE49-F238E27FC236}">
                <a16:creationId xmlns:a16="http://schemas.microsoft.com/office/drawing/2014/main" id="{B95B559B-35CC-B643-8083-1E1DC9A70C8E}"/>
              </a:ext>
            </a:extLst>
          </p:cNvPr>
          <p:cNvSpPr>
            <a:spLocks noGrp="1"/>
          </p:cNvSpPr>
          <p:nvPr>
            <p:ph idx="1"/>
          </p:nvPr>
        </p:nvSpPr>
        <p:spPr>
          <a:xfrm>
            <a:off x="1303290" y="1821195"/>
            <a:ext cx="8610731" cy="4290847"/>
          </a:xfrm>
        </p:spPr>
        <p:txBody>
          <a:bodyPr>
            <a:normAutofit fontScale="92500" lnSpcReduction="20000"/>
          </a:bodyPr>
          <a:lstStyle/>
          <a:p>
            <a:pPr marL="0" indent="0">
              <a:buNone/>
            </a:pPr>
            <a:r>
              <a:rPr lang="en-US" sz="1600" dirty="0">
                <a:latin typeface="Consolas" panose="020B0609020204030204" pitchFamily="49" charset="0"/>
                <a:cs typeface="Consolas" panose="020B0609020204030204" pitchFamily="49" charset="0"/>
              </a:rPr>
              <a:t>SELECT</a:t>
            </a:r>
          </a:p>
          <a:p>
            <a:pPr marL="0" indent="0">
              <a:buNone/>
            </a:pPr>
            <a:r>
              <a:rPr lang="ru-RU" sz="1600" dirty="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city, </a:t>
            </a:r>
          </a:p>
          <a:p>
            <a:pPr marL="0" indent="0">
              <a:buNone/>
            </a:pPr>
            <a:r>
              <a:rPr lang="ru-RU"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date_trunc</a:t>
            </a:r>
            <a:r>
              <a:rPr lang="en-US" sz="1600" dirty="0">
                <a:latin typeface="Consolas" panose="020B0609020204030204" pitchFamily="49" charset="0"/>
                <a:cs typeface="Consolas" panose="020B0609020204030204" pitchFamily="49" charset="0"/>
              </a:rPr>
              <a:t>('month', </a:t>
            </a:r>
            <a:r>
              <a:rPr lang="en-US" sz="1600" dirty="0" err="1">
                <a:latin typeface="Consolas" panose="020B0609020204030204" pitchFamily="49" charset="0"/>
                <a:cs typeface="Consolas" panose="020B0609020204030204" pitchFamily="49" charset="0"/>
              </a:rPr>
              <a:t>scheduled_departure</a:t>
            </a:r>
            <a:r>
              <a:rPr lang="en-US" sz="1600" dirty="0">
                <a:latin typeface="Consolas" panose="020B0609020204030204" pitchFamily="49" charset="0"/>
                <a:cs typeface="Consolas" panose="020B0609020204030204" pitchFamily="49" charset="0"/>
              </a:rPr>
              <a:t>),</a:t>
            </a:r>
          </a:p>
          <a:p>
            <a:pPr marL="0" indent="0">
              <a:buNone/>
            </a:pPr>
            <a:r>
              <a:rPr lang="ru-RU" sz="1600" dirty="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sum(passengers)  passengers</a:t>
            </a:r>
          </a:p>
          <a:p>
            <a:pPr marL="0" indent="0">
              <a:buNone/>
            </a:pPr>
            <a:r>
              <a:rPr lang="en-US" sz="1600" dirty="0">
                <a:latin typeface="Consolas" panose="020B0609020204030204" pitchFamily="49" charset="0"/>
                <a:cs typeface="Consolas" panose="020B0609020204030204" pitchFamily="49" charset="0"/>
              </a:rPr>
              <a:t>FROM airport  a</a:t>
            </a:r>
          </a:p>
          <a:p>
            <a:pPr marL="0" indent="0">
              <a:buNone/>
            </a:pPr>
            <a:r>
              <a:rPr lang="en-US" sz="1600" dirty="0">
                <a:latin typeface="Consolas" panose="020B0609020204030204" pitchFamily="49" charset="0"/>
                <a:cs typeface="Consolas" panose="020B0609020204030204" pitchFamily="49" charset="0"/>
              </a:rPr>
              <a:t>JOIN flight f ON </a:t>
            </a:r>
            <a:r>
              <a:rPr lang="en-US" sz="1600" dirty="0" err="1">
                <a:latin typeface="Consolas" panose="020B0609020204030204" pitchFamily="49" charset="0"/>
                <a:cs typeface="Consolas" panose="020B0609020204030204" pitchFamily="49" charset="0"/>
              </a:rPr>
              <a:t>airport_code</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departure_airport</a:t>
            </a:r>
            <a:endParaRPr lang="en-US" sz="1600" dirty="0">
              <a:latin typeface="Consolas" panose="020B0609020204030204" pitchFamily="49" charset="0"/>
              <a:cs typeface="Consolas" panose="020B0609020204030204" pitchFamily="49" charset="0"/>
            </a:endParaRPr>
          </a:p>
          <a:p>
            <a:pPr marL="0" indent="0">
              <a:buNone/>
            </a:pPr>
            <a:r>
              <a:rPr lang="en-US" sz="1600" dirty="0">
                <a:latin typeface="Consolas" panose="020B0609020204030204" pitchFamily="49" charset="0"/>
                <a:cs typeface="Consolas" panose="020B0609020204030204" pitchFamily="49" charset="0"/>
              </a:rPr>
              <a:t>JOIN (</a:t>
            </a:r>
          </a:p>
          <a:p>
            <a:pPr marL="0" indent="0">
              <a:buNone/>
            </a:pPr>
            <a:r>
              <a:rPr lang="ru-RU" sz="1600" dirty="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SELECT </a:t>
            </a:r>
            <a:r>
              <a:rPr lang="en-US" sz="1600" dirty="0" err="1">
                <a:latin typeface="Consolas" panose="020B0609020204030204" pitchFamily="49" charset="0"/>
                <a:cs typeface="Consolas" panose="020B0609020204030204" pitchFamily="49" charset="0"/>
              </a:rPr>
              <a:t>flight_id</a:t>
            </a:r>
            <a:r>
              <a:rPr lang="en-US" sz="1600" dirty="0">
                <a:latin typeface="Consolas" panose="020B0609020204030204" pitchFamily="49" charset="0"/>
                <a:cs typeface="Consolas" panose="020B0609020204030204" pitchFamily="49" charset="0"/>
              </a:rPr>
              <a:t>, count(*) passengers</a:t>
            </a:r>
          </a:p>
          <a:p>
            <a:pPr marL="0" indent="0">
              <a:buNone/>
            </a:pPr>
            <a:r>
              <a:rPr lang="ru-RU" sz="1600" dirty="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FROM </a:t>
            </a:r>
            <a:r>
              <a:rPr lang="en-US" sz="1600" dirty="0" err="1">
                <a:latin typeface="Consolas" panose="020B0609020204030204" pitchFamily="49" charset="0"/>
                <a:cs typeface="Consolas" panose="020B0609020204030204" pitchFamily="49" charset="0"/>
              </a:rPr>
              <a:t>booking_leg</a:t>
            </a:r>
            <a:r>
              <a:rPr lang="en-US" sz="1600" dirty="0">
                <a:latin typeface="Consolas" panose="020B0609020204030204" pitchFamily="49" charset="0"/>
                <a:cs typeface="Consolas" panose="020B0609020204030204" pitchFamily="49" charset="0"/>
              </a:rPr>
              <a:t> l</a:t>
            </a:r>
          </a:p>
          <a:p>
            <a:pPr marL="0" indent="0">
              <a:buNone/>
            </a:pPr>
            <a:r>
              <a:rPr lang="ru-RU" sz="1600" dirty="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JOIN </a:t>
            </a:r>
            <a:r>
              <a:rPr lang="en-US" sz="1600" dirty="0" err="1">
                <a:latin typeface="Consolas" panose="020B0609020204030204" pitchFamily="49" charset="0"/>
                <a:cs typeface="Consolas" panose="020B0609020204030204" pitchFamily="49" charset="0"/>
              </a:rPr>
              <a:t>boarding_pass</a:t>
            </a:r>
            <a:r>
              <a:rPr lang="en-US" sz="1600" dirty="0">
                <a:latin typeface="Consolas" panose="020B0609020204030204" pitchFamily="49" charset="0"/>
                <a:cs typeface="Consolas" panose="020B0609020204030204" pitchFamily="49" charset="0"/>
              </a:rPr>
              <a:t> b USING (</a:t>
            </a:r>
            <a:r>
              <a:rPr lang="en-US" sz="1600" dirty="0" err="1">
                <a:latin typeface="Consolas" panose="020B0609020204030204" pitchFamily="49" charset="0"/>
                <a:cs typeface="Consolas" panose="020B0609020204030204" pitchFamily="49" charset="0"/>
              </a:rPr>
              <a:t>booking_leg_id</a:t>
            </a:r>
            <a:r>
              <a:rPr lang="en-US" sz="1600" dirty="0">
                <a:latin typeface="Consolas" panose="020B0609020204030204" pitchFamily="49" charset="0"/>
                <a:cs typeface="Consolas" panose="020B0609020204030204" pitchFamily="49" charset="0"/>
              </a:rPr>
              <a:t>)</a:t>
            </a:r>
          </a:p>
          <a:p>
            <a:pPr marL="0" indent="0">
              <a:buNone/>
            </a:pPr>
            <a:r>
              <a:rPr lang="ru-RU" sz="1600" dirty="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GROUP BY </a:t>
            </a:r>
            <a:r>
              <a:rPr lang="en-US" sz="1600" dirty="0" err="1">
                <a:latin typeface="Consolas" panose="020B0609020204030204" pitchFamily="49" charset="0"/>
                <a:cs typeface="Consolas" panose="020B0609020204030204" pitchFamily="49" charset="0"/>
              </a:rPr>
              <a:t>flight_id</a:t>
            </a:r>
            <a:endParaRPr lang="en-US" sz="1600" dirty="0">
              <a:latin typeface="Consolas" panose="020B0609020204030204" pitchFamily="49" charset="0"/>
              <a:cs typeface="Consolas" panose="020B0609020204030204" pitchFamily="49" charset="0"/>
            </a:endParaRPr>
          </a:p>
          <a:p>
            <a:pPr marL="0" indent="0">
              <a:buNone/>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cnt</a:t>
            </a:r>
            <a:endParaRPr lang="en-US" sz="1600" dirty="0">
              <a:latin typeface="Consolas" panose="020B0609020204030204" pitchFamily="49" charset="0"/>
              <a:cs typeface="Consolas" panose="020B0609020204030204" pitchFamily="49" charset="0"/>
            </a:endParaRPr>
          </a:p>
          <a:p>
            <a:pPr marL="0" indent="0">
              <a:buNone/>
            </a:pPr>
            <a:r>
              <a:rPr lang="en-US" sz="1600" dirty="0">
                <a:latin typeface="Consolas" panose="020B0609020204030204" pitchFamily="49" charset="0"/>
                <a:cs typeface="Consolas" panose="020B0609020204030204" pitchFamily="49" charset="0"/>
              </a:rPr>
              <a:t>USING (</a:t>
            </a:r>
            <a:r>
              <a:rPr lang="en-US" sz="1600" dirty="0" err="1">
                <a:latin typeface="Consolas" panose="020B0609020204030204" pitchFamily="49" charset="0"/>
                <a:cs typeface="Consolas" panose="020B0609020204030204" pitchFamily="49" charset="0"/>
              </a:rPr>
              <a:t>flight_id</a:t>
            </a:r>
            <a:r>
              <a:rPr lang="en-US" sz="1600" dirty="0">
                <a:latin typeface="Consolas" panose="020B0609020204030204" pitchFamily="49" charset="0"/>
                <a:cs typeface="Consolas" panose="020B0609020204030204" pitchFamily="49" charset="0"/>
              </a:rPr>
              <a:t>)</a:t>
            </a:r>
          </a:p>
          <a:p>
            <a:pPr marL="0" indent="0">
              <a:buNone/>
            </a:pPr>
            <a:r>
              <a:rPr lang="en-US" sz="1600" dirty="0">
                <a:latin typeface="Consolas" panose="020B0609020204030204" pitchFamily="49" charset="0"/>
                <a:cs typeface="Consolas" panose="020B0609020204030204" pitchFamily="49" charset="0"/>
              </a:rPr>
              <a:t>GROUP BY 1,2</a:t>
            </a:r>
          </a:p>
          <a:p>
            <a:pPr marL="0" indent="0">
              <a:buNone/>
            </a:pPr>
            <a:r>
              <a:rPr lang="en-US" sz="1600" dirty="0">
                <a:latin typeface="Consolas" panose="020B0609020204030204" pitchFamily="49" charset="0"/>
                <a:cs typeface="Consolas" panose="020B0609020204030204" pitchFamily="49" charset="0"/>
              </a:rPr>
              <a:t>ORDER BY 3 DESC  </a:t>
            </a:r>
          </a:p>
          <a:p>
            <a:pPr marL="0" indent="0">
              <a:buNone/>
            </a:pPr>
            <a:endParaRPr lang="en-US" sz="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49601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AEC7BC-DEE8-CA4E-8568-1C76800ACA82}"/>
              </a:ext>
            </a:extLst>
          </p:cNvPr>
          <p:cNvPicPr/>
          <p:nvPr/>
        </p:nvPicPr>
        <p:blipFill>
          <a:blip r:embed="rId2"/>
          <a:stretch>
            <a:fillRect/>
          </a:stretch>
        </p:blipFill>
        <p:spPr>
          <a:xfrm>
            <a:off x="1157288" y="357188"/>
            <a:ext cx="8058150" cy="6129337"/>
          </a:xfrm>
          <a:prstGeom prst="rect">
            <a:avLst/>
          </a:prstGeom>
        </p:spPr>
      </p:pic>
    </p:spTree>
    <p:extLst>
      <p:ext uri="{BB962C8B-B14F-4D97-AF65-F5344CB8AC3E}">
        <p14:creationId xmlns:p14="http://schemas.microsoft.com/office/powerpoint/2010/main" val="3311557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510B0CC-B294-D24C-A9A2-E072039E7C56}"/>
              </a:ext>
            </a:extLst>
          </p:cNvPr>
          <p:cNvSpPr>
            <a:spLocks noGrp="1"/>
          </p:cNvSpPr>
          <p:nvPr>
            <p:ph idx="1"/>
          </p:nvPr>
        </p:nvSpPr>
        <p:spPr>
          <a:xfrm>
            <a:off x="2241754" y="2308124"/>
            <a:ext cx="7720781" cy="3673576"/>
          </a:xfrm>
        </p:spPr>
        <p:txBody>
          <a:bodyPr>
            <a:normAutofit/>
          </a:bodyPr>
          <a:lstStyle/>
          <a:p>
            <a:pPr marL="0" indent="0">
              <a:buNone/>
            </a:pPr>
            <a:endParaRPr lang="en-US" sz="2000"/>
          </a:p>
          <a:p>
            <a:pPr marL="0" indent="0">
              <a:buNone/>
            </a:pPr>
            <a:r>
              <a:rPr lang="en-US" sz="2000"/>
              <a:t>Execution time is 2.5 min</a:t>
            </a:r>
          </a:p>
          <a:p>
            <a:pPr marL="0" indent="0">
              <a:buNone/>
            </a:pPr>
            <a:endParaRPr lang="en-US" sz="2000"/>
          </a:p>
          <a:p>
            <a:pPr marL="0" indent="0">
              <a:buNone/>
            </a:pPr>
            <a:r>
              <a:rPr lang="en-US" sz="2000"/>
              <a:t>WHY?</a:t>
            </a:r>
          </a:p>
          <a:p>
            <a:pPr marL="0" indent="0">
              <a:buNone/>
            </a:pPr>
            <a:endParaRPr lang="en-US" sz="2000"/>
          </a:p>
          <a:p>
            <a:pPr marL="0" indent="0">
              <a:buNone/>
            </a:pPr>
            <a:r>
              <a:rPr lang="en-US" sz="2000"/>
              <a:t>Still HASH JOIN, but the data set size is smaller</a:t>
            </a:r>
          </a:p>
        </p:txBody>
      </p:sp>
    </p:spTree>
    <p:extLst>
      <p:ext uri="{BB962C8B-B14F-4D97-AF65-F5344CB8AC3E}">
        <p14:creationId xmlns:p14="http://schemas.microsoft.com/office/powerpoint/2010/main" val="758474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2" name="Rectangle 2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64B13E-BF2E-1245-BF41-AE48C57ADF1B}"/>
              </a:ext>
            </a:extLst>
          </p:cNvPr>
          <p:cNvSpPr>
            <a:spLocks noGrp="1"/>
          </p:cNvSpPr>
          <p:nvPr>
            <p:ph type="title"/>
          </p:nvPr>
        </p:nvSpPr>
        <p:spPr>
          <a:xfrm>
            <a:off x="761803" y="350196"/>
            <a:ext cx="4646904" cy="1624520"/>
          </a:xfrm>
        </p:spPr>
        <p:txBody>
          <a:bodyPr anchor="ctr">
            <a:normAutofit/>
          </a:bodyPr>
          <a:lstStyle/>
          <a:p>
            <a:r>
              <a:rPr lang="en-US" sz="4000"/>
              <a:t>Using SET operations</a:t>
            </a:r>
          </a:p>
        </p:txBody>
      </p:sp>
      <p:sp>
        <p:nvSpPr>
          <p:cNvPr id="3" name="Content Placeholder 2">
            <a:extLst>
              <a:ext uri="{FF2B5EF4-FFF2-40B4-BE49-F238E27FC236}">
                <a16:creationId xmlns:a16="http://schemas.microsoft.com/office/drawing/2014/main" id="{1F069495-03FC-9A40-AC5C-787435C837E4}"/>
              </a:ext>
            </a:extLst>
          </p:cNvPr>
          <p:cNvSpPr>
            <a:spLocks noGrp="1"/>
          </p:cNvSpPr>
          <p:nvPr>
            <p:ph idx="1"/>
          </p:nvPr>
        </p:nvSpPr>
        <p:spPr>
          <a:xfrm>
            <a:off x="761802" y="2743200"/>
            <a:ext cx="4646905" cy="3613149"/>
          </a:xfrm>
        </p:spPr>
        <p:txBody>
          <a:bodyPr anchor="ctr">
            <a:normAutofit/>
          </a:bodyPr>
          <a:lstStyle/>
          <a:p>
            <a:pPr marL="0" indent="0">
              <a:buNone/>
            </a:pPr>
            <a:r>
              <a:rPr lang="en-US" sz="2000" b="1" dirty="0"/>
              <a:t>Often, we can:</a:t>
            </a:r>
          </a:p>
          <a:p>
            <a:endParaRPr lang="en-US" sz="2000" dirty="0"/>
          </a:p>
          <a:p>
            <a:pPr marL="0" indent="0">
              <a:buNone/>
            </a:pPr>
            <a:r>
              <a:rPr lang="en-US" sz="2000" dirty="0"/>
              <a:t>•</a:t>
            </a:r>
            <a:r>
              <a:rPr lang="ru-RU" sz="2000" dirty="0"/>
              <a:t> </a:t>
            </a:r>
            <a:r>
              <a:rPr lang="en-US" sz="2000" dirty="0"/>
              <a:t>use EXCEPT instead of NOT EXISTS and NOT IN</a:t>
            </a:r>
          </a:p>
          <a:p>
            <a:pPr marL="0" indent="0">
              <a:buNone/>
            </a:pPr>
            <a:endParaRPr lang="en-US" sz="2000" dirty="0"/>
          </a:p>
          <a:p>
            <a:pPr marL="0" indent="0">
              <a:buNone/>
            </a:pPr>
            <a:r>
              <a:rPr lang="en-US" sz="2000" dirty="0"/>
              <a:t>•</a:t>
            </a:r>
            <a:r>
              <a:rPr lang="ru-RU" sz="2000" dirty="0"/>
              <a:t> </a:t>
            </a:r>
            <a:r>
              <a:rPr lang="en-US" sz="2000" dirty="0"/>
              <a:t>use INTERSECT instead of EXISTS and IN</a:t>
            </a:r>
          </a:p>
          <a:p>
            <a:pPr marL="0" indent="0">
              <a:buNone/>
            </a:pPr>
            <a:endParaRPr lang="en-US" sz="2000" dirty="0"/>
          </a:p>
          <a:p>
            <a:pPr marL="0" indent="0">
              <a:buNone/>
            </a:pPr>
            <a:r>
              <a:rPr lang="en-US" sz="2000" dirty="0"/>
              <a:t>•</a:t>
            </a:r>
            <a:r>
              <a:rPr lang="ru-RU" sz="2000" dirty="0"/>
              <a:t> </a:t>
            </a:r>
            <a:r>
              <a:rPr lang="en-US" sz="2000" dirty="0"/>
              <a:t>use UNION instead of complex selection criteria with OR</a:t>
            </a:r>
          </a:p>
          <a:p>
            <a:pPr marL="0" indent="0">
              <a:buNone/>
            </a:pPr>
            <a:endParaRPr lang="en-US" sz="2000" dirty="0"/>
          </a:p>
          <a:p>
            <a:endParaRPr lang="en-US" sz="2000" dirty="0"/>
          </a:p>
        </p:txBody>
      </p:sp>
      <p:pic>
        <p:nvPicPr>
          <p:cNvPr id="16" name="Picture 15" descr="Green dialogue boxes">
            <a:extLst>
              <a:ext uri="{FF2B5EF4-FFF2-40B4-BE49-F238E27FC236}">
                <a16:creationId xmlns:a16="http://schemas.microsoft.com/office/drawing/2014/main" id="{94553E43-29AF-01C1-3C3B-78B9FFAF7778}"/>
              </a:ext>
            </a:extLst>
          </p:cNvPr>
          <p:cNvPicPr>
            <a:picLocks noChangeAspect="1"/>
          </p:cNvPicPr>
          <p:nvPr/>
        </p:nvPicPr>
        <p:blipFill>
          <a:blip r:embed="rId2"/>
          <a:srcRect l="10045" r="15874" b="2"/>
          <a:stretch>
            <a:fillRect/>
          </a:stretch>
        </p:blipFill>
        <p:spPr>
          <a:xfrm>
            <a:off x="6096000" y="1"/>
            <a:ext cx="6102825" cy="6858000"/>
          </a:xfrm>
          <a:prstGeom prst="rect">
            <a:avLst/>
          </a:prstGeom>
        </p:spPr>
      </p:pic>
    </p:spTree>
    <p:extLst>
      <p:ext uri="{BB962C8B-B14F-4D97-AF65-F5344CB8AC3E}">
        <p14:creationId xmlns:p14="http://schemas.microsoft.com/office/powerpoint/2010/main" val="2412755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3FAA-ED63-7341-A6FE-24B4EC00ED01}"/>
              </a:ext>
            </a:extLst>
          </p:cNvPr>
          <p:cNvSpPr>
            <a:spLocks noGrp="1"/>
          </p:cNvSpPr>
          <p:nvPr>
            <p:ph type="title"/>
          </p:nvPr>
        </p:nvSpPr>
        <p:spPr>
          <a:xfrm>
            <a:off x="876301" y="1060682"/>
            <a:ext cx="3937240" cy="3047235"/>
          </a:xfrm>
        </p:spPr>
        <p:txBody>
          <a:bodyPr anchor="t">
            <a:normAutofit/>
          </a:bodyPr>
          <a:lstStyle/>
          <a:p>
            <a:r>
              <a:rPr lang="en-US" sz="3600"/>
              <a:t>Example</a:t>
            </a:r>
          </a:p>
        </p:txBody>
      </p:sp>
      <p:sp>
        <p:nvSpPr>
          <p:cNvPr id="3" name="Content Placeholder 2">
            <a:extLst>
              <a:ext uri="{FF2B5EF4-FFF2-40B4-BE49-F238E27FC236}">
                <a16:creationId xmlns:a16="http://schemas.microsoft.com/office/drawing/2014/main" id="{DD85EC7D-9E5D-8847-96BB-4526842A3D20}"/>
              </a:ext>
            </a:extLst>
          </p:cNvPr>
          <p:cNvSpPr>
            <a:spLocks noGrp="1"/>
          </p:cNvSpPr>
          <p:nvPr>
            <p:ph idx="1"/>
          </p:nvPr>
        </p:nvSpPr>
        <p:spPr>
          <a:xfrm>
            <a:off x="4277375" y="1060682"/>
            <a:ext cx="5150643" cy="4561393"/>
          </a:xfrm>
        </p:spPr>
        <p:txBody>
          <a:bodyPr>
            <a:normAutofit/>
          </a:bodyPr>
          <a:lstStyle/>
          <a:p>
            <a:pPr marL="0" indent="0">
              <a:buNone/>
            </a:pPr>
            <a:r>
              <a:rPr lang="en-US" sz="2000" dirty="0">
                <a:latin typeface="Consolas" panose="020B0609020204030204" pitchFamily="49" charset="0"/>
                <a:cs typeface="Consolas" panose="020B0609020204030204" pitchFamily="49" charset="0"/>
              </a:rPr>
              <a:t>SELECT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 FROM flight f </a:t>
            </a:r>
          </a:p>
          <a:p>
            <a:pPr marL="0" indent="0">
              <a:buNone/>
            </a:pPr>
            <a:r>
              <a:rPr lang="en-US" sz="2000" dirty="0">
                <a:latin typeface="Consolas" panose="020B0609020204030204" pitchFamily="49" charset="0"/>
                <a:cs typeface="Consolas" panose="020B0609020204030204" pitchFamily="49" charset="0"/>
              </a:rPr>
              <a:t>  EXCEPT</a:t>
            </a:r>
          </a:p>
          <a:p>
            <a:pPr marL="0" indent="0">
              <a:buNone/>
            </a:pPr>
            <a:r>
              <a:rPr lang="en-US" sz="2000" dirty="0">
                <a:latin typeface="Consolas" panose="020B0609020204030204" pitchFamily="49" charset="0"/>
                <a:cs typeface="Consolas" panose="020B0609020204030204" pitchFamily="49" charset="0"/>
              </a:rPr>
              <a:t>SELECT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 FROM </a:t>
            </a:r>
            <a:r>
              <a:rPr lang="en-US" sz="2000" dirty="0" err="1">
                <a:latin typeface="Consolas" panose="020B0609020204030204" pitchFamily="49" charset="0"/>
                <a:cs typeface="Consolas" panose="020B0609020204030204" pitchFamily="49" charset="0"/>
              </a:rPr>
              <a:t>booking_leg</a:t>
            </a:r>
            <a:endParaRPr lang="en-US" sz="2000" dirty="0">
              <a:latin typeface="Consolas" panose="020B0609020204030204" pitchFamily="49" charset="0"/>
              <a:cs typeface="Consolas" panose="020B0609020204030204" pitchFamily="49" charset="0"/>
            </a:endParaRPr>
          </a:p>
          <a:p>
            <a:pPr marL="0" indent="0">
              <a:buNone/>
            </a:pPr>
            <a:endParaRPr lang="en-US" sz="2000" dirty="0">
              <a:latin typeface="Consolas" panose="020B0609020204030204" pitchFamily="49" charset="0"/>
              <a:cs typeface="Consolas" panose="020B0609020204030204" pitchFamily="49" charset="0"/>
            </a:endParaRPr>
          </a:p>
          <a:p>
            <a:pPr marL="0" indent="0">
              <a:buNone/>
            </a:pPr>
            <a:r>
              <a:rPr lang="en-US" sz="2000" i="1" dirty="0">
                <a:latin typeface="Consolas" panose="020B0609020204030204" pitchFamily="49" charset="0"/>
                <a:cs typeface="Consolas" panose="020B0609020204030204" pitchFamily="49" charset="0"/>
              </a:rPr>
              <a:t>Execution time: </a:t>
            </a:r>
            <a:r>
              <a:rPr lang="en-US" sz="2000" dirty="0">
                <a:latin typeface="Consolas" panose="020B0609020204030204" pitchFamily="49" charset="0"/>
                <a:cs typeface="Consolas" panose="020B0609020204030204" pitchFamily="49" charset="0"/>
              </a:rPr>
              <a:t>1 min 3 sec, almost twice faster, than anti-join</a:t>
            </a:r>
          </a:p>
          <a:p>
            <a:pPr marL="0" indent="0">
              <a:buNone/>
            </a:pPr>
            <a:endParaRPr lang="en-US" sz="2000" dirty="0">
              <a:latin typeface="Consolas" panose="020B0609020204030204" pitchFamily="49" charset="0"/>
              <a:cs typeface="Consolas" panose="020B0609020204030204" pitchFamily="49" charset="0"/>
            </a:endParaRPr>
          </a:p>
        </p:txBody>
      </p:sp>
      <p:grpSp>
        <p:nvGrpSpPr>
          <p:cNvPr id="8" name="Group 7">
            <a:extLst>
              <a:ext uri="{FF2B5EF4-FFF2-40B4-BE49-F238E27FC236}">
                <a16:creationId xmlns:a16="http://schemas.microsoft.com/office/drawing/2014/main" id="{968EC965-623E-8BF3-985A-953E5C131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222078"/>
            <a:ext cx="12207199" cy="639001"/>
            <a:chOff x="-5025" y="6222078"/>
            <a:chExt cx="12207199" cy="639001"/>
          </a:xfrm>
        </p:grpSpPr>
        <p:sp>
          <p:nvSpPr>
            <p:cNvPr id="9" name="Rectangle 8">
              <a:extLst>
                <a:ext uri="{FF2B5EF4-FFF2-40B4-BE49-F238E27FC236}">
                  <a16:creationId xmlns:a16="http://schemas.microsoft.com/office/drawing/2014/main" id="{3D95F932-C833-697F-9C8B-846A4C713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5779075" y="437979"/>
              <a:ext cx="639000"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87D2FB-6AB1-6569-F43A-2CB44F77D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08412" y="3577490"/>
              <a:ext cx="639000" cy="5928176"/>
            </a:xfrm>
            <a:prstGeom prst="rect">
              <a:avLst/>
            </a:prstGeom>
            <a:gradFill>
              <a:gsLst>
                <a:gs pos="3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2359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2487AECB-110E-2B40-B670-6385FED6695E}"/>
              </a:ext>
            </a:extLst>
          </p:cNvPr>
          <p:cNvPicPr/>
          <p:nvPr/>
        </p:nvPicPr>
        <p:blipFill>
          <a:blip r:embed="rId2"/>
          <a:stretch>
            <a:fillRect/>
          </a:stretch>
        </p:blipFill>
        <p:spPr>
          <a:xfrm>
            <a:off x="1685925" y="785813"/>
            <a:ext cx="9001125" cy="4371975"/>
          </a:xfrm>
          <a:prstGeom prst="rect">
            <a:avLst/>
          </a:prstGeom>
        </p:spPr>
      </p:pic>
    </p:spTree>
    <p:extLst>
      <p:ext uri="{BB962C8B-B14F-4D97-AF65-F5344CB8AC3E}">
        <p14:creationId xmlns:p14="http://schemas.microsoft.com/office/powerpoint/2010/main" val="4027335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24687B-3153-123C-0A8C-D7D007FAF1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0" name="Rectangle 9">
              <a:extLst>
                <a:ext uri="{FF2B5EF4-FFF2-40B4-BE49-F238E27FC236}">
                  <a16:creationId xmlns:a16="http://schemas.microsoft.com/office/drawing/2014/main" id="{8D6305F5-7509-0BF5-12D3-30451FCD7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1C5C7A-6D55-5B27-646E-39C962693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B3B1F4-948C-963C-E6EA-60CF7FBFA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0CF053F-DA52-934E-AA0B-FBDFB47098F7}"/>
              </a:ext>
            </a:extLst>
          </p:cNvPr>
          <p:cNvSpPr>
            <a:spLocks noGrp="1"/>
          </p:cNvSpPr>
          <p:nvPr>
            <p:ph type="title"/>
          </p:nvPr>
        </p:nvSpPr>
        <p:spPr>
          <a:xfrm>
            <a:off x="876691" y="301843"/>
            <a:ext cx="10477109" cy="1003532"/>
          </a:xfrm>
        </p:spPr>
        <p:txBody>
          <a:bodyPr anchor="ctr">
            <a:normAutofit/>
          </a:bodyPr>
          <a:lstStyle/>
          <a:p>
            <a:r>
              <a:rPr lang="en-US" sz="3200" dirty="0">
                <a:solidFill>
                  <a:srgbClr val="FFFFFF"/>
                </a:solidFill>
              </a:rPr>
              <a:t>One more example</a:t>
            </a:r>
          </a:p>
        </p:txBody>
      </p:sp>
      <p:sp>
        <p:nvSpPr>
          <p:cNvPr id="3" name="Content Placeholder 2">
            <a:extLst>
              <a:ext uri="{FF2B5EF4-FFF2-40B4-BE49-F238E27FC236}">
                <a16:creationId xmlns:a16="http://schemas.microsoft.com/office/drawing/2014/main" id="{1EC0CF5B-13EB-DF4D-AE61-B214A0D753E0}"/>
              </a:ext>
            </a:extLst>
          </p:cNvPr>
          <p:cNvSpPr>
            <a:spLocks noGrp="1"/>
          </p:cNvSpPr>
          <p:nvPr>
            <p:ph idx="1"/>
          </p:nvPr>
        </p:nvSpPr>
        <p:spPr>
          <a:xfrm>
            <a:off x="876302" y="2308124"/>
            <a:ext cx="4995110" cy="2043568"/>
          </a:xfrm>
        </p:spPr>
        <p:txBody>
          <a:bodyPr>
            <a:normAutofit/>
          </a:bodyPr>
          <a:lstStyle/>
          <a:p>
            <a:pPr marL="0" indent="0">
              <a:buNone/>
            </a:pPr>
            <a:r>
              <a:rPr lang="en-US" sz="2000" dirty="0">
                <a:latin typeface="Consolas" panose="020B0609020204030204" pitchFamily="49" charset="0"/>
                <a:cs typeface="Consolas" panose="020B0609020204030204" pitchFamily="49" charset="0"/>
              </a:rPr>
              <a:t>SELECT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 FROM flight f </a:t>
            </a:r>
          </a:p>
          <a:p>
            <a:pPr marL="0" indent="0">
              <a:buNone/>
            </a:pPr>
            <a:r>
              <a:rPr lang="en-US" sz="2000" dirty="0">
                <a:latin typeface="Consolas" panose="020B0609020204030204" pitchFamily="49" charset="0"/>
                <a:cs typeface="Consolas" panose="020B0609020204030204" pitchFamily="49" charset="0"/>
              </a:rPr>
              <a:t>  INTERSECT</a:t>
            </a:r>
          </a:p>
          <a:p>
            <a:pPr marL="0" indent="0">
              <a:buNone/>
            </a:pPr>
            <a:r>
              <a:rPr lang="en-US" sz="2000" dirty="0">
                <a:latin typeface="Consolas" panose="020B0609020204030204" pitchFamily="49" charset="0"/>
                <a:cs typeface="Consolas" panose="020B0609020204030204" pitchFamily="49" charset="0"/>
              </a:rPr>
              <a:t>SELECT </a:t>
            </a:r>
            <a:r>
              <a:rPr lang="en-US" sz="2000" dirty="0" err="1">
                <a:latin typeface="Consolas" panose="020B0609020204030204" pitchFamily="49" charset="0"/>
                <a:cs typeface="Consolas" panose="020B0609020204030204" pitchFamily="49" charset="0"/>
              </a:rPr>
              <a:t>flight_id</a:t>
            </a:r>
            <a:r>
              <a:rPr lang="en-US" sz="2000" dirty="0">
                <a:latin typeface="Consolas" panose="020B0609020204030204" pitchFamily="49" charset="0"/>
                <a:cs typeface="Consolas" panose="020B0609020204030204" pitchFamily="49" charset="0"/>
              </a:rPr>
              <a:t> FROM </a:t>
            </a:r>
            <a:r>
              <a:rPr lang="en-US" sz="2000" dirty="0" err="1">
                <a:latin typeface="Consolas" panose="020B0609020204030204" pitchFamily="49" charset="0"/>
                <a:cs typeface="Consolas" panose="020B0609020204030204" pitchFamily="49" charset="0"/>
              </a:rPr>
              <a:t>booking_leg</a:t>
            </a:r>
            <a:endParaRPr lang="en-US" sz="2000" dirty="0">
              <a:latin typeface="Consolas" panose="020B0609020204030204" pitchFamily="49" charset="0"/>
              <a:cs typeface="Consolas" panose="020B0609020204030204" pitchFamily="49" charset="0"/>
            </a:endParaRPr>
          </a:p>
          <a:p>
            <a:pPr marL="0" indent="0">
              <a:buNone/>
            </a:pPr>
            <a:endParaRPr lang="en-US" sz="2000" dirty="0">
              <a:latin typeface="Consolas" panose="020B0609020204030204" pitchFamily="49" charset="0"/>
              <a:cs typeface="Consolas" panose="020B0609020204030204" pitchFamily="49" charset="0"/>
            </a:endParaRPr>
          </a:p>
          <a:p>
            <a:pPr marL="0" indent="0">
              <a:buNone/>
            </a:pPr>
            <a:r>
              <a:rPr lang="en-US" sz="2000" i="1" dirty="0">
                <a:latin typeface="Consolas" panose="020B0609020204030204" pitchFamily="49" charset="0"/>
                <a:cs typeface="Consolas" panose="020B0609020204030204" pitchFamily="49" charset="0"/>
              </a:rPr>
              <a:t>Execution time</a:t>
            </a:r>
            <a:r>
              <a:rPr lang="en-US" sz="2000" dirty="0">
                <a:latin typeface="Consolas" panose="020B0609020204030204" pitchFamily="49" charset="0"/>
                <a:cs typeface="Consolas" panose="020B0609020204030204" pitchFamily="49" charset="0"/>
              </a:rPr>
              <a:t>: 49 sec</a:t>
            </a:r>
          </a:p>
          <a:p>
            <a:pPr marL="0" indent="0">
              <a:buNone/>
            </a:pPr>
            <a:endParaRPr lang="en-US" sz="2000" dirty="0"/>
          </a:p>
        </p:txBody>
      </p:sp>
      <p:pic>
        <p:nvPicPr>
          <p:cNvPr id="4" name="Picture 3">
            <a:extLst>
              <a:ext uri="{FF2B5EF4-FFF2-40B4-BE49-F238E27FC236}">
                <a16:creationId xmlns:a16="http://schemas.microsoft.com/office/drawing/2014/main" id="{949692DE-2023-3746-8EFC-C58E2F150098}"/>
              </a:ext>
            </a:extLst>
          </p:cNvPr>
          <p:cNvPicPr/>
          <p:nvPr/>
        </p:nvPicPr>
        <p:blipFill>
          <a:blip r:embed="rId2"/>
          <a:stretch>
            <a:fillRect/>
          </a:stretch>
        </p:blipFill>
        <p:spPr>
          <a:xfrm>
            <a:off x="1123446" y="4535905"/>
            <a:ext cx="5842838" cy="1804737"/>
          </a:xfrm>
          <a:prstGeom prst="rect">
            <a:avLst/>
          </a:prstGeom>
        </p:spPr>
      </p:pic>
    </p:spTree>
    <p:extLst>
      <p:ext uri="{BB962C8B-B14F-4D97-AF65-F5344CB8AC3E}">
        <p14:creationId xmlns:p14="http://schemas.microsoft.com/office/powerpoint/2010/main" val="709755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0059-7E1C-7A41-B590-5C03D8F1CEDF}"/>
              </a:ext>
            </a:extLst>
          </p:cNvPr>
          <p:cNvSpPr>
            <a:spLocks noGrp="1"/>
          </p:cNvSpPr>
          <p:nvPr>
            <p:ph type="title"/>
          </p:nvPr>
        </p:nvSpPr>
        <p:spPr>
          <a:xfrm>
            <a:off x="761803" y="350196"/>
            <a:ext cx="4646904" cy="1346257"/>
          </a:xfrm>
        </p:spPr>
        <p:txBody>
          <a:bodyPr anchor="ctr">
            <a:normAutofit/>
          </a:bodyPr>
          <a:lstStyle/>
          <a:p>
            <a:r>
              <a:rPr lang="en-US" sz="4000" dirty="0"/>
              <a:t>Avoiding multiple table scans</a:t>
            </a:r>
          </a:p>
        </p:txBody>
      </p:sp>
      <p:sp>
        <p:nvSpPr>
          <p:cNvPr id="3" name="Content Placeholder 2">
            <a:extLst>
              <a:ext uri="{FF2B5EF4-FFF2-40B4-BE49-F238E27FC236}">
                <a16:creationId xmlns:a16="http://schemas.microsoft.com/office/drawing/2014/main" id="{BB2EC10D-A2B8-1743-B9A1-EDE4341B0BA3}"/>
              </a:ext>
            </a:extLst>
          </p:cNvPr>
          <p:cNvSpPr>
            <a:spLocks noGrp="1"/>
          </p:cNvSpPr>
          <p:nvPr>
            <p:ph idx="1"/>
          </p:nvPr>
        </p:nvSpPr>
        <p:spPr>
          <a:xfrm>
            <a:off x="569294" y="2285999"/>
            <a:ext cx="5526704" cy="4221805"/>
          </a:xfrm>
        </p:spPr>
        <p:txBody>
          <a:bodyPr anchor="ctr">
            <a:noAutofit/>
          </a:bodyPr>
          <a:lstStyle/>
          <a:p>
            <a:pPr marL="0" indent="0">
              <a:buNone/>
            </a:pPr>
            <a:r>
              <a:rPr lang="en-US" sz="1400" dirty="0">
                <a:latin typeface="Consolas" panose="020B0609020204030204" pitchFamily="49" charset="0"/>
                <a:cs typeface="Consolas" panose="020B0609020204030204" pitchFamily="49" charset="0"/>
              </a:rPr>
              <a:t>SELECT</a:t>
            </a:r>
          </a:p>
          <a:p>
            <a:pPr marL="0" indent="0">
              <a:buNone/>
            </a:pPr>
            <a:r>
              <a:rPr lang="ru-RU"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first_name</a:t>
            </a:r>
            <a:r>
              <a:rPr lang="en-US" sz="1400" dirty="0">
                <a:latin typeface="Consolas" panose="020B0609020204030204" pitchFamily="49" charset="0"/>
                <a:cs typeface="Consolas" panose="020B0609020204030204" pitchFamily="49" charset="0"/>
              </a:rPr>
              <a:t>,</a:t>
            </a:r>
          </a:p>
          <a:p>
            <a:pPr marL="0" indent="0">
              <a:buNone/>
            </a:pPr>
            <a:r>
              <a:rPr lang="ru-RU"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last_name</a:t>
            </a:r>
            <a:r>
              <a:rPr lang="en-US" sz="1400" dirty="0">
                <a:latin typeface="Consolas" panose="020B0609020204030204" pitchFamily="49" charset="0"/>
                <a:cs typeface="Consolas" panose="020B0609020204030204" pitchFamily="49" charset="0"/>
              </a:rPr>
              <a:t>,</a:t>
            </a:r>
          </a:p>
          <a:p>
            <a:pPr marL="0" indent="0">
              <a:buNone/>
            </a:pPr>
            <a:r>
              <a:rPr lang="ru-RU"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pn.custom_field_value</a:t>
            </a:r>
            <a:r>
              <a:rPr lang="en-US" sz="1400" dirty="0">
                <a:latin typeface="Consolas" panose="020B0609020204030204" pitchFamily="49" charset="0"/>
                <a:cs typeface="Consolas" panose="020B0609020204030204" pitchFamily="49" charset="0"/>
              </a:rPr>
              <a:t> AS </a:t>
            </a:r>
            <a:r>
              <a:rPr lang="en-US" sz="1400" dirty="0" err="1">
                <a:latin typeface="Consolas" panose="020B0609020204030204" pitchFamily="49" charset="0"/>
                <a:cs typeface="Consolas" panose="020B0609020204030204" pitchFamily="49" charset="0"/>
              </a:rPr>
              <a:t>passport_num</a:t>
            </a:r>
            <a:r>
              <a:rPr lang="en-US" sz="1400" dirty="0">
                <a:latin typeface="Consolas" panose="020B0609020204030204" pitchFamily="49" charset="0"/>
                <a:cs typeface="Consolas" panose="020B0609020204030204" pitchFamily="49" charset="0"/>
              </a:rPr>
              <a:t>,</a:t>
            </a:r>
          </a:p>
          <a:p>
            <a:pPr marL="0" indent="0">
              <a:buNone/>
            </a:pPr>
            <a:r>
              <a:rPr lang="ru-RU"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pe.custom_field_value</a:t>
            </a:r>
            <a:r>
              <a:rPr lang="en-US" sz="1400" dirty="0">
                <a:latin typeface="Consolas" panose="020B0609020204030204" pitchFamily="49" charset="0"/>
                <a:cs typeface="Consolas" panose="020B0609020204030204" pitchFamily="49" charset="0"/>
              </a:rPr>
              <a:t> AS </a:t>
            </a:r>
            <a:r>
              <a:rPr lang="en-US" sz="1400" dirty="0" err="1">
                <a:latin typeface="Consolas" panose="020B0609020204030204" pitchFamily="49" charset="0"/>
                <a:cs typeface="Consolas" panose="020B0609020204030204" pitchFamily="49" charset="0"/>
              </a:rPr>
              <a:t>passport_exp_date</a:t>
            </a:r>
            <a:r>
              <a:rPr lang="en-US" sz="1400" dirty="0">
                <a:latin typeface="Consolas" panose="020B0609020204030204" pitchFamily="49" charset="0"/>
                <a:cs typeface="Consolas" panose="020B0609020204030204" pitchFamily="49" charset="0"/>
              </a:rPr>
              <a:t>,</a:t>
            </a:r>
          </a:p>
          <a:p>
            <a:pPr marL="0" indent="0">
              <a:buNone/>
            </a:pPr>
            <a:r>
              <a:rPr lang="ru-RU"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pc.custom_field_value</a:t>
            </a:r>
            <a:r>
              <a:rPr lang="en-US" sz="1400" dirty="0">
                <a:latin typeface="Consolas" panose="020B0609020204030204" pitchFamily="49" charset="0"/>
                <a:cs typeface="Consolas" panose="020B0609020204030204" pitchFamily="49" charset="0"/>
              </a:rPr>
              <a:t> AS </a:t>
            </a:r>
            <a:r>
              <a:rPr lang="en-US" sz="1400" dirty="0" err="1">
                <a:latin typeface="Consolas" panose="020B0609020204030204" pitchFamily="49" charset="0"/>
                <a:cs typeface="Consolas" panose="020B0609020204030204" pitchFamily="49" charset="0"/>
              </a:rPr>
              <a:t>passport_country</a:t>
            </a:r>
            <a:endParaRPr lang="en-US" sz="1400" dirty="0">
              <a:latin typeface="Consolas" panose="020B0609020204030204" pitchFamily="49" charset="0"/>
              <a:cs typeface="Consolas" panose="020B0609020204030204" pitchFamily="49" charset="0"/>
            </a:endParaRPr>
          </a:p>
          <a:p>
            <a:pPr marL="0" indent="0">
              <a:buNone/>
            </a:pPr>
            <a:r>
              <a:rPr lang="en-US" sz="1400" dirty="0">
                <a:latin typeface="Consolas" panose="020B0609020204030204" pitchFamily="49" charset="0"/>
                <a:cs typeface="Consolas" panose="020B0609020204030204" pitchFamily="49" charset="0"/>
              </a:rPr>
              <a:t>FROM passenger p</a:t>
            </a:r>
          </a:p>
          <a:p>
            <a:pPr marL="0" indent="0">
              <a:buNone/>
            </a:pPr>
            <a:r>
              <a:rPr lang="en-US" sz="1400" dirty="0">
                <a:latin typeface="Consolas" panose="020B0609020204030204" pitchFamily="49" charset="0"/>
                <a:cs typeface="Consolas" panose="020B0609020204030204" pitchFamily="49" charset="0"/>
              </a:rPr>
              <a:t>JOIN </a:t>
            </a:r>
            <a:r>
              <a:rPr lang="en-US" sz="1400" dirty="0" err="1">
                <a:latin typeface="Consolas" panose="020B0609020204030204" pitchFamily="49" charset="0"/>
                <a:cs typeface="Consolas" panose="020B0609020204030204" pitchFamily="49" charset="0"/>
              </a:rPr>
              <a:t>custom_field</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pn</a:t>
            </a:r>
            <a:r>
              <a:rPr lang="en-US" sz="1400" dirty="0">
                <a:latin typeface="Consolas" panose="020B0609020204030204" pitchFamily="49" charset="0"/>
                <a:cs typeface="Consolas" panose="020B0609020204030204" pitchFamily="49" charset="0"/>
              </a:rPr>
              <a:t> ON </a:t>
            </a:r>
            <a:r>
              <a:rPr lang="en-US" sz="1400" dirty="0" err="1">
                <a:latin typeface="Consolas" panose="020B0609020204030204" pitchFamily="49" charset="0"/>
                <a:cs typeface="Consolas" panose="020B0609020204030204" pitchFamily="49" charset="0"/>
              </a:rPr>
              <a:t>pn.passenger_id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p.passenger_id</a:t>
            </a:r>
            <a:endParaRPr lang="en-US" sz="1400" dirty="0">
              <a:latin typeface="Consolas" panose="020B0609020204030204" pitchFamily="49" charset="0"/>
              <a:cs typeface="Consolas" panose="020B0609020204030204" pitchFamily="49" charset="0"/>
            </a:endParaRPr>
          </a:p>
          <a:p>
            <a:pPr marL="0" indent="0">
              <a:buNone/>
            </a:pPr>
            <a:r>
              <a:rPr lang="en-US" sz="1400" dirty="0">
                <a:latin typeface="Consolas" panose="020B0609020204030204" pitchFamily="49" charset="0"/>
                <a:cs typeface="Consolas" panose="020B0609020204030204" pitchFamily="49" charset="0"/>
              </a:rPr>
              <a:t>AND </a:t>
            </a:r>
            <a:r>
              <a:rPr lang="en-US" sz="1400" dirty="0" err="1">
                <a:latin typeface="Consolas" panose="020B0609020204030204" pitchFamily="49" charset="0"/>
                <a:cs typeface="Consolas" panose="020B0609020204030204" pitchFamily="49" charset="0"/>
              </a:rPr>
              <a:t>pn.custom_field_name</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passport_num</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JOIN </a:t>
            </a:r>
            <a:r>
              <a:rPr lang="en-US" sz="1400" dirty="0" err="1">
                <a:latin typeface="Consolas" panose="020B0609020204030204" pitchFamily="49" charset="0"/>
                <a:cs typeface="Consolas" panose="020B0609020204030204" pitchFamily="49" charset="0"/>
              </a:rPr>
              <a:t>custom_field</a:t>
            </a:r>
            <a:r>
              <a:rPr lang="en-US" sz="1400" dirty="0">
                <a:latin typeface="Consolas" panose="020B0609020204030204" pitchFamily="49" charset="0"/>
                <a:cs typeface="Consolas" panose="020B0609020204030204" pitchFamily="49" charset="0"/>
              </a:rPr>
              <a:t> pe ON </a:t>
            </a:r>
            <a:r>
              <a:rPr lang="en-US" sz="1400" dirty="0" err="1">
                <a:latin typeface="Consolas" panose="020B0609020204030204" pitchFamily="49" charset="0"/>
                <a:cs typeface="Consolas" panose="020B0609020204030204" pitchFamily="49" charset="0"/>
              </a:rPr>
              <a:t>pe.passenger_id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p.passenger_id</a:t>
            </a:r>
            <a:r>
              <a:rPr lang="en-US" sz="1400" dirty="0">
                <a:latin typeface="Consolas" panose="020B0609020204030204" pitchFamily="49" charset="0"/>
                <a:cs typeface="Consolas" panose="020B0609020204030204" pitchFamily="49" charset="0"/>
              </a:rPr>
              <a:t> </a:t>
            </a:r>
          </a:p>
          <a:p>
            <a:pPr marL="0" indent="0">
              <a:buNone/>
            </a:pPr>
            <a:r>
              <a:rPr lang="ru-RU" sz="1400" dirty="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AND </a:t>
            </a:r>
            <a:r>
              <a:rPr lang="en-US" sz="1400" dirty="0" err="1">
                <a:latin typeface="Consolas" panose="020B0609020204030204" pitchFamily="49" charset="0"/>
                <a:cs typeface="Consolas" panose="020B0609020204030204" pitchFamily="49" charset="0"/>
              </a:rPr>
              <a:t>pe.custom_field_name</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passport_exp_date</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JOIN </a:t>
            </a:r>
            <a:r>
              <a:rPr lang="en-US" sz="1400" dirty="0" err="1">
                <a:latin typeface="Consolas" panose="020B0609020204030204" pitchFamily="49" charset="0"/>
                <a:cs typeface="Consolas" panose="020B0609020204030204" pitchFamily="49" charset="0"/>
              </a:rPr>
              <a:t>custom_field</a:t>
            </a:r>
            <a:r>
              <a:rPr lang="en-US" sz="1400" dirty="0">
                <a:latin typeface="Consolas" panose="020B0609020204030204" pitchFamily="49" charset="0"/>
                <a:cs typeface="Consolas" panose="020B0609020204030204" pitchFamily="49" charset="0"/>
              </a:rPr>
              <a:t> pc ON </a:t>
            </a:r>
            <a:r>
              <a:rPr lang="en-US" sz="1400" dirty="0" err="1">
                <a:latin typeface="Consolas" panose="020B0609020204030204" pitchFamily="49" charset="0"/>
                <a:cs typeface="Consolas" panose="020B0609020204030204" pitchFamily="49" charset="0"/>
              </a:rPr>
              <a:t>pc.passenger_id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p.passenger_id</a:t>
            </a:r>
            <a:r>
              <a:rPr lang="en-US" sz="1400" dirty="0">
                <a:latin typeface="Consolas" panose="020B0609020204030204" pitchFamily="49" charset="0"/>
                <a:cs typeface="Consolas" panose="020B0609020204030204" pitchFamily="49" charset="0"/>
              </a:rPr>
              <a:t> </a:t>
            </a:r>
          </a:p>
          <a:p>
            <a:pPr marL="0" indent="0">
              <a:buNone/>
            </a:pPr>
            <a:r>
              <a:rPr lang="ru-RU" sz="1400" dirty="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AND </a:t>
            </a:r>
            <a:r>
              <a:rPr lang="en-US" sz="1400" dirty="0" err="1">
                <a:latin typeface="Consolas" panose="020B0609020204030204" pitchFamily="49" charset="0"/>
                <a:cs typeface="Consolas" panose="020B0609020204030204" pitchFamily="49" charset="0"/>
              </a:rPr>
              <a:t>pc.custom_field_name</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passport_country</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WHERE </a:t>
            </a:r>
            <a:r>
              <a:rPr lang="en-US" sz="1400" dirty="0" err="1">
                <a:latin typeface="Consolas" panose="020B0609020204030204" pitchFamily="49" charset="0"/>
                <a:cs typeface="Consolas" panose="020B0609020204030204" pitchFamily="49" charset="0"/>
              </a:rPr>
              <a:t>p.passenger_id</a:t>
            </a:r>
            <a:r>
              <a:rPr lang="en-US" sz="1400" dirty="0">
                <a:latin typeface="Consolas" panose="020B0609020204030204" pitchFamily="49" charset="0"/>
                <a:cs typeface="Consolas" panose="020B0609020204030204" pitchFamily="49" charset="0"/>
              </a:rPr>
              <a:t>&lt;5000000</a:t>
            </a:r>
            <a:r>
              <a:rPr lang="ru-RU" sz="1400" dirty="0">
                <a:latin typeface="Consolas" panose="020B0609020204030204" pitchFamily="49" charset="0"/>
                <a:cs typeface="Consolas" panose="020B0609020204030204" pitchFamily="49" charset="0"/>
              </a:rPr>
              <a:t> </a:t>
            </a:r>
            <a:endParaRPr lang="en-US" sz="1400" dirty="0">
              <a:latin typeface="Consolas" panose="020B0609020204030204" pitchFamily="49" charset="0"/>
              <a:cs typeface="Consolas" panose="020B0609020204030204" pitchFamily="49" charset="0"/>
            </a:endParaRPr>
          </a:p>
        </p:txBody>
      </p:sp>
      <p:pic>
        <p:nvPicPr>
          <p:cNvPr id="5" name="Picture 4" descr="Immigration stamps">
            <a:extLst>
              <a:ext uri="{FF2B5EF4-FFF2-40B4-BE49-F238E27FC236}">
                <a16:creationId xmlns:a16="http://schemas.microsoft.com/office/drawing/2014/main" id="{9A22F387-0B44-447A-2CF9-20F856D3F3A4}"/>
              </a:ext>
            </a:extLst>
          </p:cNvPr>
          <p:cNvPicPr>
            <a:picLocks noChangeAspect="1"/>
          </p:cNvPicPr>
          <p:nvPr/>
        </p:nvPicPr>
        <p:blipFill>
          <a:blip r:embed="rId2"/>
          <a:srcRect t="4578" b="14577"/>
          <a:stretch/>
        </p:blipFill>
        <p:spPr>
          <a:xfrm>
            <a:off x="6460958" y="168928"/>
            <a:ext cx="5737867" cy="6351876"/>
          </a:xfrm>
          <a:prstGeom prst="rect">
            <a:avLst/>
          </a:prstGeom>
        </p:spPr>
      </p:pic>
    </p:spTree>
    <p:extLst>
      <p:ext uri="{BB962C8B-B14F-4D97-AF65-F5344CB8AC3E}">
        <p14:creationId xmlns:p14="http://schemas.microsoft.com/office/powerpoint/2010/main" val="2105850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46087EFE-FEFC-DB4B-92DE-44C704C9459E}"/>
              </a:ext>
            </a:extLst>
          </p:cNvPr>
          <p:cNvPicPr/>
          <p:nvPr/>
        </p:nvPicPr>
        <p:blipFill>
          <a:blip r:embed="rId2"/>
          <a:stretch>
            <a:fillRect/>
          </a:stretch>
        </p:blipFill>
        <p:spPr>
          <a:xfrm>
            <a:off x="1230154" y="799659"/>
            <a:ext cx="8310887" cy="5456761"/>
          </a:xfrm>
          <a:prstGeom prst="rect">
            <a:avLst/>
          </a:prstGeom>
        </p:spPr>
      </p:pic>
    </p:spTree>
    <p:extLst>
      <p:ext uri="{BB962C8B-B14F-4D97-AF65-F5344CB8AC3E}">
        <p14:creationId xmlns:p14="http://schemas.microsoft.com/office/powerpoint/2010/main" val="234180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Magnifying glass and question mark">
            <a:extLst>
              <a:ext uri="{FF2B5EF4-FFF2-40B4-BE49-F238E27FC236}">
                <a16:creationId xmlns:a16="http://schemas.microsoft.com/office/drawing/2014/main" id="{B18D41CC-361C-8881-1C18-1F93FEBFF950}"/>
              </a:ext>
            </a:extLst>
          </p:cNvPr>
          <p:cNvPicPr>
            <a:picLocks noChangeAspect="1"/>
          </p:cNvPicPr>
          <p:nvPr/>
        </p:nvPicPr>
        <p:blipFill>
          <a:blip r:embed="rId3"/>
          <a:srcRect l="288" r="1" b="1"/>
          <a:stretch>
            <a:fillRect/>
          </a:stretch>
        </p:blipFill>
        <p:spPr>
          <a:xfrm>
            <a:off x="-3447" y="324090"/>
            <a:ext cx="12195447" cy="6879745"/>
          </a:xfrm>
          <a:prstGeom prst="rect">
            <a:avLst/>
          </a:prstGeom>
        </p:spPr>
      </p:pic>
      <p:sp>
        <p:nvSpPr>
          <p:cNvPr id="4" name="TextBox 3">
            <a:extLst>
              <a:ext uri="{FF2B5EF4-FFF2-40B4-BE49-F238E27FC236}">
                <a16:creationId xmlns:a16="http://schemas.microsoft.com/office/drawing/2014/main" id="{657634B7-4E2E-639E-BC60-B0AAC483A9D6}"/>
              </a:ext>
            </a:extLst>
          </p:cNvPr>
          <p:cNvSpPr txBox="1"/>
          <p:nvPr/>
        </p:nvSpPr>
        <p:spPr>
          <a:xfrm>
            <a:off x="859028" y="4121944"/>
            <a:ext cx="7927785" cy="162066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dirty="0">
                <a:solidFill>
                  <a:srgbClr val="FFFFFF"/>
                </a:solidFill>
                <a:ea typeface="+mj-ea"/>
                <a:cs typeface="+mj-cs"/>
              </a:rPr>
              <a:t>Why this topic?</a:t>
            </a:r>
          </a:p>
        </p:txBody>
      </p:sp>
    </p:spTree>
    <p:extLst>
      <p:ext uri="{BB962C8B-B14F-4D97-AF65-F5344CB8AC3E}">
        <p14:creationId xmlns:p14="http://schemas.microsoft.com/office/powerpoint/2010/main" val="959180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69D5D55-5652-1146-93CE-1BE9A8FAC9C4}"/>
              </a:ext>
            </a:extLst>
          </p:cNvPr>
          <p:cNvSpPr>
            <a:spLocks noGrp="1"/>
          </p:cNvSpPr>
          <p:nvPr>
            <p:ph type="title"/>
          </p:nvPr>
        </p:nvSpPr>
        <p:spPr>
          <a:xfrm>
            <a:off x="876691" y="301843"/>
            <a:ext cx="10477109" cy="1003532"/>
          </a:xfrm>
        </p:spPr>
        <p:txBody>
          <a:bodyPr anchor="ctr">
            <a:normAutofit/>
          </a:bodyPr>
          <a:lstStyle/>
          <a:p>
            <a:r>
              <a:rPr lang="en-US" sz="3200" dirty="0">
                <a:solidFill>
                  <a:srgbClr val="FFFFFF"/>
                </a:solidFill>
              </a:rPr>
              <a:t>Correct (presumably) version</a:t>
            </a:r>
          </a:p>
        </p:txBody>
      </p:sp>
      <p:sp>
        <p:nvSpPr>
          <p:cNvPr id="3" name="Content Placeholder 2">
            <a:extLst>
              <a:ext uri="{FF2B5EF4-FFF2-40B4-BE49-F238E27FC236}">
                <a16:creationId xmlns:a16="http://schemas.microsoft.com/office/drawing/2014/main" id="{E37485FA-0B1A-8846-9372-05B76BD62098}"/>
              </a:ext>
            </a:extLst>
          </p:cNvPr>
          <p:cNvSpPr>
            <a:spLocks noGrp="1"/>
          </p:cNvSpPr>
          <p:nvPr>
            <p:ph idx="1"/>
          </p:nvPr>
        </p:nvSpPr>
        <p:spPr>
          <a:xfrm>
            <a:off x="1399543" y="1821195"/>
            <a:ext cx="8273846" cy="4363037"/>
          </a:xfrm>
        </p:spPr>
        <p:txBody>
          <a:bodyPr>
            <a:noAutofit/>
          </a:bodyPr>
          <a:lstStyle/>
          <a:p>
            <a:pPr marL="0" indent="0">
              <a:buNone/>
            </a:pPr>
            <a:r>
              <a:rPr lang="en-US" sz="1400" dirty="0">
                <a:latin typeface="Consolas" panose="020B0609020204030204" pitchFamily="49" charset="0"/>
                <a:cs typeface="Consolas" panose="020B0609020204030204" pitchFamily="49" charset="0"/>
              </a:rPr>
              <a:t>SELECT </a:t>
            </a:r>
          </a:p>
          <a:p>
            <a:pPr marL="0"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last_name</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first_name</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coalesce(max(CASE WHEN </a:t>
            </a:r>
            <a:r>
              <a:rPr lang="en-US" sz="1400" dirty="0" err="1">
                <a:latin typeface="Consolas" panose="020B0609020204030204" pitchFamily="49" charset="0"/>
                <a:cs typeface="Consolas" panose="020B0609020204030204" pitchFamily="49" charset="0"/>
              </a:rPr>
              <a:t>custom_field_name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passport_num</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THEN </a:t>
            </a:r>
            <a:r>
              <a:rPr lang="en-US" sz="1400" dirty="0" err="1">
                <a:latin typeface="Consolas" panose="020B0609020204030204" pitchFamily="49" charset="0"/>
                <a:cs typeface="Consolas" panose="020B0609020204030204" pitchFamily="49" charset="0"/>
              </a:rPr>
              <a:t>custom_field_value</a:t>
            </a:r>
            <a:r>
              <a:rPr lang="en-US" sz="1400" dirty="0">
                <a:latin typeface="Consolas" panose="020B0609020204030204" pitchFamily="49" charset="0"/>
                <a:cs typeface="Consolas" panose="020B0609020204030204" pitchFamily="49" charset="0"/>
              </a:rPr>
              <a:t> ELSE NULL END),'') AS </a:t>
            </a:r>
            <a:r>
              <a:rPr lang="en-US" sz="1400" dirty="0" err="1">
                <a:latin typeface="Consolas" panose="020B0609020204030204" pitchFamily="49" charset="0"/>
                <a:cs typeface="Consolas" panose="020B0609020204030204" pitchFamily="49" charset="0"/>
              </a:rPr>
              <a:t>passport_num</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coalesce(max(CASE WHEN </a:t>
            </a:r>
            <a:r>
              <a:rPr lang="en-US" sz="1400" dirty="0" err="1">
                <a:latin typeface="Consolas" panose="020B0609020204030204" pitchFamily="49" charset="0"/>
                <a:cs typeface="Consolas" panose="020B0609020204030204" pitchFamily="49" charset="0"/>
              </a:rPr>
              <a:t>custom_field_name</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passport_exp_date</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THEN </a:t>
            </a:r>
            <a:r>
              <a:rPr lang="en-US" sz="1400" dirty="0" err="1">
                <a:latin typeface="Consolas" panose="020B0609020204030204" pitchFamily="49" charset="0"/>
                <a:cs typeface="Consolas" panose="020B0609020204030204" pitchFamily="49" charset="0"/>
              </a:rPr>
              <a:t>custom_field_value</a:t>
            </a:r>
            <a:r>
              <a:rPr lang="en-US" sz="1400" dirty="0">
                <a:latin typeface="Consolas" panose="020B0609020204030204" pitchFamily="49" charset="0"/>
                <a:cs typeface="Consolas" panose="020B0609020204030204" pitchFamily="49" charset="0"/>
              </a:rPr>
              <a:t> ELSE NULL END),'') AS </a:t>
            </a:r>
            <a:r>
              <a:rPr lang="en-US" sz="1400" dirty="0" err="1">
                <a:latin typeface="Consolas" panose="020B0609020204030204" pitchFamily="49" charset="0"/>
                <a:cs typeface="Consolas" panose="020B0609020204030204" pitchFamily="49" charset="0"/>
              </a:rPr>
              <a:t>passport_exp_date</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coalesce(max(CASE WHEN </a:t>
            </a:r>
            <a:r>
              <a:rPr lang="en-US" sz="1400" dirty="0" err="1">
                <a:latin typeface="Consolas" panose="020B0609020204030204" pitchFamily="49" charset="0"/>
                <a:cs typeface="Consolas" panose="020B0609020204030204" pitchFamily="49" charset="0"/>
              </a:rPr>
              <a:t>custom_field_name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passport_country</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THEN </a:t>
            </a:r>
            <a:r>
              <a:rPr lang="en-US" sz="1400" dirty="0" err="1">
                <a:latin typeface="Consolas" panose="020B0609020204030204" pitchFamily="49" charset="0"/>
                <a:cs typeface="Consolas" panose="020B0609020204030204" pitchFamily="49" charset="0"/>
              </a:rPr>
              <a:t>custom_field_value</a:t>
            </a:r>
            <a:r>
              <a:rPr lang="en-US" sz="1400" dirty="0">
                <a:latin typeface="Consolas" panose="020B0609020204030204" pitchFamily="49" charset="0"/>
                <a:cs typeface="Consolas" panose="020B0609020204030204" pitchFamily="49" charset="0"/>
              </a:rPr>
              <a:t> ELSE NULL END),'') AS </a:t>
            </a:r>
            <a:r>
              <a:rPr lang="en-US" sz="1400" dirty="0" err="1">
                <a:latin typeface="Consolas" panose="020B0609020204030204" pitchFamily="49" charset="0"/>
                <a:cs typeface="Consolas" panose="020B0609020204030204" pitchFamily="49" charset="0"/>
              </a:rPr>
              <a:t>passport_country</a:t>
            </a:r>
            <a:endParaRPr lang="en-US" sz="1400" dirty="0">
              <a:latin typeface="Consolas" panose="020B0609020204030204" pitchFamily="49" charset="0"/>
              <a:cs typeface="Consolas" panose="020B0609020204030204" pitchFamily="49" charset="0"/>
            </a:endParaRPr>
          </a:p>
          <a:p>
            <a:pPr marL="0" indent="0">
              <a:buNone/>
            </a:pPr>
            <a:r>
              <a:rPr lang="en-US" sz="1400" dirty="0">
                <a:latin typeface="Consolas" panose="020B0609020204030204" pitchFamily="49" charset="0"/>
                <a:cs typeface="Consolas" panose="020B0609020204030204" pitchFamily="49" charset="0"/>
              </a:rPr>
              <a:t>FROM passenger p </a:t>
            </a:r>
          </a:p>
          <a:p>
            <a:pPr marL="0" indent="0">
              <a:buNone/>
            </a:pPr>
            <a:r>
              <a:rPr lang="en-US" sz="1400" dirty="0">
                <a:latin typeface="Consolas" panose="020B0609020204030204" pitchFamily="49" charset="0"/>
                <a:cs typeface="Consolas" panose="020B0609020204030204" pitchFamily="49" charset="0"/>
              </a:rPr>
              <a:t>JOIN </a:t>
            </a:r>
            <a:r>
              <a:rPr lang="en-US" sz="1400" dirty="0" err="1">
                <a:latin typeface="Consolas" panose="020B0609020204030204" pitchFamily="49" charset="0"/>
                <a:cs typeface="Consolas" panose="020B0609020204030204" pitchFamily="49" charset="0"/>
              </a:rPr>
              <a:t>custom_field</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cf</a:t>
            </a:r>
            <a:r>
              <a:rPr lang="en-US" sz="1400" dirty="0">
                <a:latin typeface="Consolas" panose="020B0609020204030204" pitchFamily="49" charset="0"/>
                <a:cs typeface="Consolas" panose="020B0609020204030204" pitchFamily="49" charset="0"/>
              </a:rPr>
              <a:t> USING (</a:t>
            </a:r>
            <a:r>
              <a:rPr lang="en-US" sz="1400" dirty="0" err="1">
                <a:latin typeface="Consolas" panose="020B0609020204030204" pitchFamily="49" charset="0"/>
                <a:cs typeface="Consolas" panose="020B0609020204030204" pitchFamily="49" charset="0"/>
              </a:rPr>
              <a:t>passenger_id</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WHERE </a:t>
            </a:r>
            <a:r>
              <a:rPr lang="en-US" sz="1400" dirty="0" err="1">
                <a:latin typeface="Consolas" panose="020B0609020204030204" pitchFamily="49" charset="0"/>
                <a:cs typeface="Consolas" panose="020B0609020204030204" pitchFamily="49" charset="0"/>
              </a:rPr>
              <a:t>cf.passenger_id</a:t>
            </a:r>
            <a:r>
              <a:rPr lang="en-US" sz="1400" dirty="0">
                <a:latin typeface="Consolas" panose="020B0609020204030204" pitchFamily="49" charset="0"/>
                <a:cs typeface="Consolas" panose="020B0609020204030204" pitchFamily="49" charset="0"/>
              </a:rPr>
              <a:t>&lt;5000000  </a:t>
            </a:r>
          </a:p>
          <a:p>
            <a:pPr marL="0" indent="0">
              <a:buNone/>
            </a:pPr>
            <a:r>
              <a:rPr lang="en-US" sz="1400" dirty="0">
                <a:latin typeface="Consolas" panose="020B0609020204030204" pitchFamily="49" charset="0"/>
                <a:cs typeface="Consolas" panose="020B0609020204030204" pitchFamily="49" charset="0"/>
              </a:rPr>
              <a:t>      AND </a:t>
            </a:r>
            <a:r>
              <a:rPr lang="en-US" sz="1400" dirty="0" err="1">
                <a:latin typeface="Consolas" panose="020B0609020204030204" pitchFamily="49" charset="0"/>
                <a:cs typeface="Consolas" panose="020B0609020204030204" pitchFamily="49" charset="0"/>
              </a:rPr>
              <a:t>p.passenger_id</a:t>
            </a:r>
            <a:r>
              <a:rPr lang="en-US" sz="1400" dirty="0">
                <a:latin typeface="Consolas" panose="020B0609020204030204" pitchFamily="49" charset="0"/>
                <a:cs typeface="Consolas" panose="020B0609020204030204" pitchFamily="49" charset="0"/>
              </a:rPr>
              <a:t>&lt;5000000 </a:t>
            </a:r>
          </a:p>
          <a:p>
            <a:pPr marL="0" indent="0">
              <a:buNone/>
            </a:pPr>
            <a:r>
              <a:rPr lang="en-US" sz="1400" dirty="0">
                <a:latin typeface="Consolas" panose="020B0609020204030204" pitchFamily="49" charset="0"/>
                <a:cs typeface="Consolas" panose="020B0609020204030204" pitchFamily="49" charset="0"/>
              </a:rPr>
              <a:t>GROUP by 1,2</a:t>
            </a:r>
          </a:p>
        </p:txBody>
      </p:sp>
    </p:spTree>
    <p:extLst>
      <p:ext uri="{BB962C8B-B14F-4D97-AF65-F5344CB8AC3E}">
        <p14:creationId xmlns:p14="http://schemas.microsoft.com/office/powerpoint/2010/main" val="1272858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45F54-5712-C649-9627-5D9DA3269889}"/>
              </a:ext>
            </a:extLst>
          </p:cNvPr>
          <p:cNvPicPr/>
          <p:nvPr/>
        </p:nvPicPr>
        <p:blipFill>
          <a:blip r:embed="rId2"/>
          <a:srcRect r="13779" b="1"/>
          <a:stretch/>
        </p:blipFill>
        <p:spPr>
          <a:xfrm>
            <a:off x="20" y="1"/>
            <a:ext cx="12191979" cy="6858000"/>
          </a:xfrm>
          <a:prstGeom prst="rect">
            <a:avLst/>
          </a:prstGeom>
        </p:spPr>
      </p:pic>
      <p:grpSp>
        <p:nvGrpSpPr>
          <p:cNvPr id="9" name="Group 8">
            <a:extLst>
              <a:ext uri="{FF2B5EF4-FFF2-40B4-BE49-F238E27FC236}">
                <a16:creationId xmlns:a16="http://schemas.microsoft.com/office/drawing/2014/main" id="{D4D7444E-8572-6DFD-CB75-0984238C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01C89D56-574B-DBE6-E414-A886D4CD9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808B29-2E24-7E95-6543-9B0B82179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6040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D8C014-E601-B54C-B098-654768144099}"/>
              </a:ext>
            </a:extLst>
          </p:cNvPr>
          <p:cNvSpPr>
            <a:spLocks noGrp="1"/>
          </p:cNvSpPr>
          <p:nvPr>
            <p:ph type="title"/>
          </p:nvPr>
        </p:nvSpPr>
        <p:spPr>
          <a:xfrm>
            <a:off x="838201" y="300580"/>
            <a:ext cx="9829800" cy="1089529"/>
          </a:xfrm>
        </p:spPr>
        <p:txBody>
          <a:bodyPr>
            <a:normAutofit/>
          </a:bodyPr>
          <a:lstStyle/>
          <a:p>
            <a:r>
              <a:rPr lang="en-US" sz="3600" dirty="0">
                <a:solidFill>
                  <a:srgbClr val="FFFFFF"/>
                </a:solidFill>
              </a:rPr>
              <a:t>Why It takes longer?</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44813B1F-A6AB-1768-6A8B-19846829B398}"/>
              </a:ext>
            </a:extLst>
          </p:cNvPr>
          <p:cNvGraphicFramePr>
            <a:graphicFrameLocks noGrp="1"/>
          </p:cNvGraphicFramePr>
          <p:nvPr>
            <p:ph idx="1"/>
            <p:extLst>
              <p:ext uri="{D42A27DB-BD31-4B8C-83A1-F6EECF244321}">
                <p14:modId xmlns:p14="http://schemas.microsoft.com/office/powerpoint/2010/main" val="3415966693"/>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0255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D66E97-7710-404E-825E-08643A50FD04}"/>
              </a:ext>
            </a:extLst>
          </p:cNvPr>
          <p:cNvSpPr>
            <a:spLocks noGrp="1"/>
          </p:cNvSpPr>
          <p:nvPr>
            <p:ph type="title"/>
          </p:nvPr>
        </p:nvSpPr>
        <p:spPr>
          <a:xfrm>
            <a:off x="876691" y="301843"/>
            <a:ext cx="10477109" cy="1003532"/>
          </a:xfrm>
        </p:spPr>
        <p:txBody>
          <a:bodyPr anchor="ctr">
            <a:normAutofit/>
          </a:bodyPr>
          <a:lstStyle/>
          <a:p>
            <a:r>
              <a:rPr lang="en-US" sz="3200">
                <a:solidFill>
                  <a:srgbClr val="FFFFFF"/>
                </a:solidFill>
              </a:rPr>
              <a:t>Correct SQL</a:t>
            </a:r>
          </a:p>
        </p:txBody>
      </p:sp>
      <p:sp>
        <p:nvSpPr>
          <p:cNvPr id="3" name="Content Placeholder 2">
            <a:extLst>
              <a:ext uri="{FF2B5EF4-FFF2-40B4-BE49-F238E27FC236}">
                <a16:creationId xmlns:a16="http://schemas.microsoft.com/office/drawing/2014/main" id="{43C7D62B-195F-3A44-93D8-BA7E59B88A3F}"/>
              </a:ext>
            </a:extLst>
          </p:cNvPr>
          <p:cNvSpPr>
            <a:spLocks noGrp="1"/>
          </p:cNvSpPr>
          <p:nvPr>
            <p:ph idx="1"/>
          </p:nvPr>
        </p:nvSpPr>
        <p:spPr>
          <a:xfrm>
            <a:off x="1026565" y="1808964"/>
            <a:ext cx="7936961" cy="4543710"/>
          </a:xfrm>
        </p:spPr>
        <p:txBody>
          <a:bodyPr>
            <a:normAutofit lnSpcReduction="10000"/>
          </a:bodyPr>
          <a:lstStyle/>
          <a:p>
            <a:pPr marL="0" indent="0">
              <a:buNone/>
            </a:pPr>
            <a:r>
              <a:rPr lang="en-US" sz="1400" dirty="0">
                <a:latin typeface="Consolas" panose="020B0609020204030204" pitchFamily="49" charset="0"/>
                <a:cs typeface="Consolas" panose="020B0609020204030204" pitchFamily="49" charset="0"/>
              </a:rPr>
              <a:t>SELECT </a:t>
            </a:r>
          </a:p>
          <a:p>
            <a:pPr marL="0"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last_name</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first_name</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p.passenger_id</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coalesce(max(CASE WHEN </a:t>
            </a:r>
            <a:r>
              <a:rPr lang="en-US" sz="1400" dirty="0" err="1">
                <a:latin typeface="Consolas" panose="020B0609020204030204" pitchFamily="49" charset="0"/>
                <a:cs typeface="Consolas" panose="020B0609020204030204" pitchFamily="49" charset="0"/>
              </a:rPr>
              <a:t>custom_field_name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passport_num</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THEN </a:t>
            </a:r>
            <a:r>
              <a:rPr lang="en-US" sz="1400" dirty="0" err="1">
                <a:latin typeface="Consolas" panose="020B0609020204030204" pitchFamily="49" charset="0"/>
                <a:cs typeface="Consolas" panose="020B0609020204030204" pitchFamily="49" charset="0"/>
              </a:rPr>
              <a:t>custom_field_value</a:t>
            </a:r>
            <a:r>
              <a:rPr lang="en-US" sz="1400" dirty="0">
                <a:latin typeface="Consolas" panose="020B0609020204030204" pitchFamily="49" charset="0"/>
                <a:cs typeface="Consolas" panose="020B0609020204030204" pitchFamily="49" charset="0"/>
              </a:rPr>
              <a:t> ELSE NULL END),'') AS </a:t>
            </a:r>
            <a:r>
              <a:rPr lang="en-US" sz="1400" dirty="0" err="1">
                <a:latin typeface="Consolas" panose="020B0609020204030204" pitchFamily="49" charset="0"/>
                <a:cs typeface="Consolas" panose="020B0609020204030204" pitchFamily="49" charset="0"/>
              </a:rPr>
              <a:t>passport_num</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coalesce(max(CASE WHEN </a:t>
            </a:r>
            <a:r>
              <a:rPr lang="en-US" sz="1400" dirty="0" err="1">
                <a:latin typeface="Consolas" panose="020B0609020204030204" pitchFamily="49" charset="0"/>
                <a:cs typeface="Consolas" panose="020B0609020204030204" pitchFamily="49" charset="0"/>
              </a:rPr>
              <a:t>custom_field_name</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passport_exp_date</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THEN </a:t>
            </a:r>
            <a:r>
              <a:rPr lang="en-US" sz="1400" dirty="0" err="1">
                <a:latin typeface="Consolas" panose="020B0609020204030204" pitchFamily="49" charset="0"/>
                <a:cs typeface="Consolas" panose="020B0609020204030204" pitchFamily="49" charset="0"/>
              </a:rPr>
              <a:t>custom_field_value</a:t>
            </a:r>
            <a:r>
              <a:rPr lang="en-US" sz="1400" dirty="0">
                <a:latin typeface="Consolas" panose="020B0609020204030204" pitchFamily="49" charset="0"/>
                <a:cs typeface="Consolas" panose="020B0609020204030204" pitchFamily="49" charset="0"/>
              </a:rPr>
              <a:t> ELSE NULL END),'') AS </a:t>
            </a:r>
            <a:r>
              <a:rPr lang="en-US" sz="1400" dirty="0" err="1">
                <a:latin typeface="Consolas" panose="020B0609020204030204" pitchFamily="49" charset="0"/>
                <a:cs typeface="Consolas" panose="020B0609020204030204" pitchFamily="49" charset="0"/>
              </a:rPr>
              <a:t>passport_exp_date</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coalesce(max(CASE WHEN </a:t>
            </a:r>
            <a:r>
              <a:rPr lang="en-US" sz="1400" dirty="0" err="1">
                <a:latin typeface="Consolas" panose="020B0609020204030204" pitchFamily="49" charset="0"/>
                <a:cs typeface="Consolas" panose="020B0609020204030204" pitchFamily="49" charset="0"/>
              </a:rPr>
              <a:t>custom_field_name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passport_country</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THEN </a:t>
            </a:r>
            <a:r>
              <a:rPr lang="en-US" sz="1400" dirty="0" err="1">
                <a:latin typeface="Consolas" panose="020B0609020204030204" pitchFamily="49" charset="0"/>
                <a:cs typeface="Consolas" panose="020B0609020204030204" pitchFamily="49" charset="0"/>
              </a:rPr>
              <a:t>custom_field_value</a:t>
            </a:r>
            <a:r>
              <a:rPr lang="en-US" sz="1400" dirty="0">
                <a:latin typeface="Consolas" panose="020B0609020204030204" pitchFamily="49" charset="0"/>
                <a:cs typeface="Consolas" panose="020B0609020204030204" pitchFamily="49" charset="0"/>
              </a:rPr>
              <a:t> ELSE NULL END),'') AS </a:t>
            </a:r>
            <a:r>
              <a:rPr lang="en-US" sz="1400" dirty="0" err="1">
                <a:latin typeface="Consolas" panose="020B0609020204030204" pitchFamily="49" charset="0"/>
                <a:cs typeface="Consolas" panose="020B0609020204030204" pitchFamily="49" charset="0"/>
              </a:rPr>
              <a:t>passport_country</a:t>
            </a:r>
            <a:endParaRPr lang="en-US" sz="1400" dirty="0">
              <a:latin typeface="Consolas" panose="020B0609020204030204" pitchFamily="49" charset="0"/>
              <a:cs typeface="Consolas" panose="020B0609020204030204" pitchFamily="49" charset="0"/>
            </a:endParaRPr>
          </a:p>
          <a:p>
            <a:pPr marL="0" indent="0">
              <a:buNone/>
            </a:pPr>
            <a:r>
              <a:rPr lang="en-US" sz="1400" dirty="0">
                <a:latin typeface="Consolas" panose="020B0609020204030204" pitchFamily="49" charset="0"/>
                <a:cs typeface="Consolas" panose="020B0609020204030204" pitchFamily="49" charset="0"/>
              </a:rPr>
              <a:t>FROM passenger p </a:t>
            </a:r>
          </a:p>
          <a:p>
            <a:pPr marL="0" indent="0">
              <a:buNone/>
            </a:pPr>
            <a:r>
              <a:rPr lang="en-US" sz="1400" dirty="0">
                <a:latin typeface="Consolas" panose="020B0609020204030204" pitchFamily="49" charset="0"/>
                <a:cs typeface="Consolas" panose="020B0609020204030204" pitchFamily="49" charset="0"/>
              </a:rPr>
              <a:t>JOIN </a:t>
            </a:r>
            <a:r>
              <a:rPr lang="en-US" sz="1400" dirty="0" err="1">
                <a:latin typeface="Consolas" panose="020B0609020204030204" pitchFamily="49" charset="0"/>
                <a:cs typeface="Consolas" panose="020B0609020204030204" pitchFamily="49" charset="0"/>
              </a:rPr>
              <a:t>custom_field</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cf</a:t>
            </a:r>
            <a:r>
              <a:rPr lang="en-US" sz="1400" dirty="0">
                <a:latin typeface="Consolas" panose="020B0609020204030204" pitchFamily="49" charset="0"/>
                <a:cs typeface="Consolas" panose="020B0609020204030204" pitchFamily="49" charset="0"/>
              </a:rPr>
              <a:t> USING (</a:t>
            </a:r>
            <a:r>
              <a:rPr lang="en-US" sz="1400" dirty="0" err="1">
                <a:latin typeface="Consolas" panose="020B0609020204030204" pitchFamily="49" charset="0"/>
                <a:cs typeface="Consolas" panose="020B0609020204030204" pitchFamily="49" charset="0"/>
              </a:rPr>
              <a:t>passenger_id</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WHERE </a:t>
            </a:r>
            <a:r>
              <a:rPr lang="en-US" sz="1400" dirty="0" err="1">
                <a:latin typeface="Consolas" panose="020B0609020204030204" pitchFamily="49" charset="0"/>
                <a:cs typeface="Consolas" panose="020B0609020204030204" pitchFamily="49" charset="0"/>
              </a:rPr>
              <a:t>cf.passenger_id</a:t>
            </a:r>
            <a:r>
              <a:rPr lang="en-US" sz="1400" dirty="0">
                <a:latin typeface="Consolas" panose="020B0609020204030204" pitchFamily="49" charset="0"/>
                <a:cs typeface="Consolas" panose="020B0609020204030204" pitchFamily="49" charset="0"/>
              </a:rPr>
              <a:t>&lt;5000000  </a:t>
            </a:r>
          </a:p>
          <a:p>
            <a:pPr marL="0" indent="0">
              <a:buNone/>
            </a:pPr>
            <a:r>
              <a:rPr lang="en-US" sz="1400" dirty="0">
                <a:latin typeface="Consolas" panose="020B0609020204030204" pitchFamily="49" charset="0"/>
                <a:cs typeface="Consolas" panose="020B0609020204030204" pitchFamily="49" charset="0"/>
              </a:rPr>
              <a:t>AND </a:t>
            </a:r>
            <a:r>
              <a:rPr lang="en-US" sz="1400" dirty="0" err="1">
                <a:latin typeface="Consolas" panose="020B0609020204030204" pitchFamily="49" charset="0"/>
                <a:cs typeface="Consolas" panose="020B0609020204030204" pitchFamily="49" charset="0"/>
              </a:rPr>
              <a:t>p.passenger_id</a:t>
            </a:r>
            <a:r>
              <a:rPr lang="en-US" sz="1400" dirty="0">
                <a:latin typeface="Consolas" panose="020B0609020204030204" pitchFamily="49" charset="0"/>
                <a:cs typeface="Consolas" panose="020B0609020204030204" pitchFamily="49" charset="0"/>
              </a:rPr>
              <a:t>&lt;5000000 </a:t>
            </a:r>
          </a:p>
          <a:p>
            <a:pPr marL="0" indent="0">
              <a:buNone/>
            </a:pPr>
            <a:r>
              <a:rPr lang="en-US" sz="1400" dirty="0">
                <a:latin typeface="Consolas" panose="020B0609020204030204" pitchFamily="49" charset="0"/>
                <a:cs typeface="Consolas" panose="020B0609020204030204" pitchFamily="49" charset="0"/>
              </a:rPr>
              <a:t>GROUP by 3,1,2</a:t>
            </a:r>
          </a:p>
          <a:p>
            <a:pPr marL="0" indent="0">
              <a:buNone/>
            </a:pPr>
            <a:endParaRPr lang="en-US" sz="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05837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8C473E-534F-1947-84DC-8CDE4DB363A9}"/>
              </a:ext>
            </a:extLst>
          </p:cNvPr>
          <p:cNvPicPr/>
          <p:nvPr/>
        </p:nvPicPr>
        <p:blipFill>
          <a:blip r:embed="rId2"/>
          <a:stretch>
            <a:fillRect/>
          </a:stretch>
        </p:blipFill>
        <p:spPr>
          <a:xfrm>
            <a:off x="1508935" y="973091"/>
            <a:ext cx="7935853" cy="4645655"/>
          </a:xfrm>
          <a:prstGeom prst="rect">
            <a:avLst/>
          </a:prstGeom>
        </p:spPr>
      </p:pic>
    </p:spTree>
    <p:extLst>
      <p:ext uri="{BB962C8B-B14F-4D97-AF65-F5344CB8AC3E}">
        <p14:creationId xmlns:p14="http://schemas.microsoft.com/office/powerpoint/2010/main" val="505511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inimize">
            <a:extLst>
              <a:ext uri="{FF2B5EF4-FFF2-40B4-BE49-F238E27FC236}">
                <a16:creationId xmlns:a16="http://schemas.microsoft.com/office/drawing/2014/main" id="{F1B36E8A-9DBA-20E0-08BE-818C41C6EC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A8FFAB70-5AEC-AF4D-BED3-B914C943430F}"/>
              </a:ext>
            </a:extLst>
          </p:cNvPr>
          <p:cNvSpPr>
            <a:spLocks noGrp="1"/>
          </p:cNvSpPr>
          <p:nvPr>
            <p:ph idx="1"/>
          </p:nvPr>
        </p:nvSpPr>
        <p:spPr>
          <a:xfrm>
            <a:off x="6090574" y="2421682"/>
            <a:ext cx="4977578" cy="3639289"/>
          </a:xfrm>
        </p:spPr>
        <p:txBody>
          <a:bodyPr anchor="ctr">
            <a:normAutofit/>
          </a:bodyPr>
          <a:lstStyle/>
          <a:p>
            <a:pPr marL="0" indent="0">
              <a:buNone/>
            </a:pPr>
            <a:endParaRPr lang="en-US" sz="1800" dirty="0">
              <a:solidFill>
                <a:schemeClr val="tx2"/>
              </a:solidFill>
            </a:endParaRPr>
          </a:p>
          <a:p>
            <a:pPr marL="0" indent="0">
              <a:buNone/>
            </a:pPr>
            <a:r>
              <a:rPr lang="en-US" sz="1800" dirty="0">
                <a:solidFill>
                  <a:schemeClr val="tx2"/>
                </a:solidFill>
              </a:rPr>
              <a:t>Let’s perform one more optimization:</a:t>
            </a:r>
          </a:p>
          <a:p>
            <a:pPr marL="0" indent="0">
              <a:buNone/>
            </a:pPr>
            <a:endParaRPr lang="en-US" sz="1800" dirty="0">
              <a:solidFill>
                <a:schemeClr val="tx2"/>
              </a:solidFill>
            </a:endParaRPr>
          </a:p>
          <a:p>
            <a:pPr marL="0" indent="0">
              <a:buNone/>
            </a:pPr>
            <a:r>
              <a:rPr lang="en-US" sz="1800" dirty="0">
                <a:solidFill>
                  <a:schemeClr val="tx2"/>
                </a:solidFill>
              </a:rPr>
              <a:t>Reduce the size of the intermediate result set</a:t>
            </a:r>
          </a:p>
        </p:txBody>
      </p:sp>
      <p:grpSp>
        <p:nvGrpSpPr>
          <p:cNvPr id="25" name="Group 24">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93462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C501D2E-2938-574C-8E00-38DD48D48125}"/>
              </a:ext>
            </a:extLst>
          </p:cNvPr>
          <p:cNvSpPr>
            <a:spLocks noGrp="1"/>
          </p:cNvSpPr>
          <p:nvPr>
            <p:ph type="title"/>
          </p:nvPr>
        </p:nvSpPr>
        <p:spPr>
          <a:xfrm>
            <a:off x="876691" y="301843"/>
            <a:ext cx="10477109" cy="1003532"/>
          </a:xfrm>
        </p:spPr>
        <p:txBody>
          <a:bodyPr anchor="ctr">
            <a:normAutofit/>
          </a:bodyPr>
          <a:lstStyle/>
          <a:p>
            <a:r>
              <a:rPr lang="en-US" sz="3200" dirty="0">
                <a:solidFill>
                  <a:srgbClr val="FFFFFF"/>
                </a:solidFill>
              </a:rPr>
              <a:t>Even better SQL</a:t>
            </a:r>
          </a:p>
        </p:txBody>
      </p:sp>
      <p:sp>
        <p:nvSpPr>
          <p:cNvPr id="3" name="Content Placeholder 2">
            <a:extLst>
              <a:ext uri="{FF2B5EF4-FFF2-40B4-BE49-F238E27FC236}">
                <a16:creationId xmlns:a16="http://schemas.microsoft.com/office/drawing/2014/main" id="{29456A0E-6273-BB4F-A549-0279D68CB621}"/>
              </a:ext>
            </a:extLst>
          </p:cNvPr>
          <p:cNvSpPr>
            <a:spLocks noGrp="1"/>
          </p:cNvSpPr>
          <p:nvPr>
            <p:ph idx="1"/>
          </p:nvPr>
        </p:nvSpPr>
        <p:spPr>
          <a:xfrm>
            <a:off x="1146880" y="1630870"/>
            <a:ext cx="8213688" cy="5034626"/>
          </a:xfrm>
        </p:spPr>
        <p:txBody>
          <a:bodyPr>
            <a:normAutofit fontScale="47500" lnSpcReduction="20000"/>
          </a:bodyPr>
          <a:lstStyle/>
          <a:p>
            <a:pPr marL="0" indent="0">
              <a:buNone/>
            </a:pPr>
            <a:r>
              <a:rPr lang="en-US" sz="2500" dirty="0">
                <a:latin typeface="Consolas" panose="020B0609020204030204" pitchFamily="49" charset="0"/>
                <a:cs typeface="Consolas" panose="020B0609020204030204" pitchFamily="49" charset="0"/>
              </a:rPr>
              <a:t>SELECT </a:t>
            </a:r>
            <a:r>
              <a:rPr lang="en-US" sz="2500" dirty="0" err="1">
                <a:latin typeface="Consolas" panose="020B0609020204030204" pitchFamily="49" charset="0"/>
                <a:cs typeface="Consolas" panose="020B0609020204030204" pitchFamily="49" charset="0"/>
              </a:rPr>
              <a:t>last_name</a:t>
            </a:r>
            <a:r>
              <a:rPr lang="en-US" sz="2500" dirty="0">
                <a:latin typeface="Consolas" panose="020B0609020204030204" pitchFamily="49" charset="0"/>
                <a:cs typeface="Consolas" panose="020B0609020204030204" pitchFamily="49" charset="0"/>
              </a:rPr>
              <a:t>,</a:t>
            </a:r>
          </a:p>
          <a:p>
            <a:pPr marL="0" indent="0">
              <a:buNone/>
            </a:pPr>
            <a:r>
              <a:rPr lang="en-US" sz="2500" dirty="0">
                <a:latin typeface="Consolas" panose="020B0609020204030204" pitchFamily="49" charset="0"/>
                <a:cs typeface="Consolas" panose="020B0609020204030204" pitchFamily="49" charset="0"/>
              </a:rPr>
              <a:t>   </a:t>
            </a:r>
            <a:r>
              <a:rPr lang="en-US" sz="2500" dirty="0" err="1">
                <a:latin typeface="Consolas" panose="020B0609020204030204" pitchFamily="49" charset="0"/>
                <a:cs typeface="Consolas" panose="020B0609020204030204" pitchFamily="49" charset="0"/>
              </a:rPr>
              <a:t>first_name</a:t>
            </a:r>
            <a:r>
              <a:rPr lang="en-US" sz="2500" dirty="0">
                <a:latin typeface="Consolas" panose="020B0609020204030204" pitchFamily="49" charset="0"/>
                <a:cs typeface="Consolas" panose="020B0609020204030204" pitchFamily="49" charset="0"/>
              </a:rPr>
              <a:t>,</a:t>
            </a:r>
          </a:p>
          <a:p>
            <a:pPr marL="0" indent="0">
              <a:buNone/>
            </a:pPr>
            <a:r>
              <a:rPr lang="en-US" sz="2500" dirty="0">
                <a:latin typeface="Consolas" panose="020B0609020204030204" pitchFamily="49" charset="0"/>
                <a:cs typeface="Consolas" panose="020B0609020204030204" pitchFamily="49" charset="0"/>
              </a:rPr>
              <a:t>   </a:t>
            </a:r>
            <a:r>
              <a:rPr lang="en-US" sz="2500" dirty="0" err="1">
                <a:latin typeface="Consolas" panose="020B0609020204030204" pitchFamily="49" charset="0"/>
                <a:cs typeface="Consolas" panose="020B0609020204030204" pitchFamily="49" charset="0"/>
              </a:rPr>
              <a:t>passport_num</a:t>
            </a:r>
            <a:r>
              <a:rPr lang="en-US" sz="2500" dirty="0">
                <a:latin typeface="Consolas" panose="020B0609020204030204" pitchFamily="49" charset="0"/>
                <a:cs typeface="Consolas" panose="020B0609020204030204" pitchFamily="49" charset="0"/>
              </a:rPr>
              <a:t>,</a:t>
            </a:r>
          </a:p>
          <a:p>
            <a:pPr marL="0" indent="0">
              <a:buNone/>
            </a:pPr>
            <a:r>
              <a:rPr lang="en-US" sz="2500" dirty="0">
                <a:latin typeface="Consolas" panose="020B0609020204030204" pitchFamily="49" charset="0"/>
                <a:cs typeface="Consolas" panose="020B0609020204030204" pitchFamily="49" charset="0"/>
              </a:rPr>
              <a:t>   </a:t>
            </a:r>
            <a:r>
              <a:rPr lang="en-US" sz="2500" dirty="0" err="1">
                <a:latin typeface="Consolas" panose="020B0609020204030204" pitchFamily="49" charset="0"/>
                <a:cs typeface="Consolas" panose="020B0609020204030204" pitchFamily="49" charset="0"/>
              </a:rPr>
              <a:t>passport_exp_date</a:t>
            </a:r>
            <a:r>
              <a:rPr lang="en-US" sz="2500" dirty="0">
                <a:latin typeface="Consolas" panose="020B0609020204030204" pitchFamily="49" charset="0"/>
                <a:cs typeface="Consolas" panose="020B0609020204030204" pitchFamily="49" charset="0"/>
              </a:rPr>
              <a:t>,</a:t>
            </a:r>
          </a:p>
          <a:p>
            <a:pPr marL="0" indent="0">
              <a:buNone/>
            </a:pPr>
            <a:r>
              <a:rPr lang="en-US" sz="2500" dirty="0">
                <a:latin typeface="Consolas" panose="020B0609020204030204" pitchFamily="49" charset="0"/>
                <a:cs typeface="Consolas" panose="020B0609020204030204" pitchFamily="49" charset="0"/>
              </a:rPr>
              <a:t>   </a:t>
            </a:r>
            <a:r>
              <a:rPr lang="en-US" sz="2500" dirty="0" err="1">
                <a:latin typeface="Consolas" panose="020B0609020204030204" pitchFamily="49" charset="0"/>
                <a:cs typeface="Consolas" panose="020B0609020204030204" pitchFamily="49" charset="0"/>
              </a:rPr>
              <a:t>passport_country</a:t>
            </a:r>
            <a:endParaRPr lang="en-US" sz="2500" dirty="0">
              <a:latin typeface="Consolas" panose="020B0609020204030204" pitchFamily="49" charset="0"/>
              <a:cs typeface="Consolas" panose="020B0609020204030204" pitchFamily="49" charset="0"/>
            </a:endParaRPr>
          </a:p>
          <a:p>
            <a:pPr marL="0" indent="0">
              <a:buNone/>
            </a:pPr>
            <a:r>
              <a:rPr lang="en-US" sz="2500" dirty="0">
                <a:latin typeface="Consolas" panose="020B0609020204030204" pitchFamily="49" charset="0"/>
                <a:cs typeface="Consolas" panose="020B0609020204030204" pitchFamily="49" charset="0"/>
              </a:rPr>
              <a:t>FROM passenger p</a:t>
            </a:r>
          </a:p>
          <a:p>
            <a:pPr marL="0" indent="0">
              <a:buNone/>
            </a:pPr>
            <a:r>
              <a:rPr lang="en-US" sz="2500" dirty="0">
                <a:latin typeface="Consolas" panose="020B0609020204030204" pitchFamily="49" charset="0"/>
                <a:cs typeface="Consolas" panose="020B0609020204030204" pitchFamily="49" charset="0"/>
              </a:rPr>
              <a:t>JOIN (SELECT </a:t>
            </a:r>
          </a:p>
          <a:p>
            <a:pPr marL="0" indent="0">
              <a:buNone/>
            </a:pPr>
            <a:r>
              <a:rPr lang="en-US" sz="2500" dirty="0">
                <a:latin typeface="Consolas" panose="020B0609020204030204" pitchFamily="49" charset="0"/>
                <a:cs typeface="Consolas" panose="020B0609020204030204" pitchFamily="49" charset="0"/>
              </a:rPr>
              <a:t>         </a:t>
            </a:r>
            <a:r>
              <a:rPr lang="en-US" sz="2500" dirty="0" err="1">
                <a:latin typeface="Consolas" panose="020B0609020204030204" pitchFamily="49" charset="0"/>
                <a:cs typeface="Consolas" panose="020B0609020204030204" pitchFamily="49" charset="0"/>
              </a:rPr>
              <a:t>cf.passenger_id</a:t>
            </a:r>
            <a:r>
              <a:rPr lang="en-US" sz="2500" dirty="0">
                <a:latin typeface="Consolas" panose="020B0609020204030204" pitchFamily="49" charset="0"/>
                <a:cs typeface="Consolas" panose="020B0609020204030204" pitchFamily="49" charset="0"/>
              </a:rPr>
              <a:t>,</a:t>
            </a:r>
          </a:p>
          <a:p>
            <a:pPr marL="0" indent="0">
              <a:buNone/>
            </a:pPr>
            <a:r>
              <a:rPr lang="en-US" sz="2500" dirty="0">
                <a:latin typeface="Consolas" panose="020B0609020204030204" pitchFamily="49" charset="0"/>
                <a:cs typeface="Consolas" panose="020B0609020204030204" pitchFamily="49" charset="0"/>
              </a:rPr>
              <a:t>         coalesce(max(CASE WHEN </a:t>
            </a:r>
            <a:r>
              <a:rPr lang="en-US" sz="2500" dirty="0" err="1">
                <a:latin typeface="Consolas" panose="020B0609020204030204" pitchFamily="49" charset="0"/>
                <a:cs typeface="Consolas" panose="020B0609020204030204" pitchFamily="49" charset="0"/>
              </a:rPr>
              <a:t>custom_field_name</a:t>
            </a:r>
            <a:r>
              <a:rPr lang="en-US" sz="2500" dirty="0">
                <a:latin typeface="Consolas" panose="020B0609020204030204" pitchFamily="49" charset="0"/>
                <a:cs typeface="Consolas" panose="020B0609020204030204" pitchFamily="49" charset="0"/>
              </a:rPr>
              <a:t> ='</a:t>
            </a:r>
            <a:r>
              <a:rPr lang="en-US" sz="2500" dirty="0" err="1">
                <a:latin typeface="Consolas" panose="020B0609020204030204" pitchFamily="49" charset="0"/>
                <a:cs typeface="Consolas" panose="020B0609020204030204" pitchFamily="49" charset="0"/>
              </a:rPr>
              <a:t>passport_num</a:t>
            </a:r>
            <a:r>
              <a:rPr lang="en-US" sz="2500" dirty="0">
                <a:latin typeface="Consolas" panose="020B0609020204030204" pitchFamily="49" charset="0"/>
                <a:cs typeface="Consolas" panose="020B0609020204030204" pitchFamily="49" charset="0"/>
              </a:rPr>
              <a:t>’</a:t>
            </a:r>
          </a:p>
          <a:p>
            <a:pPr marL="0" indent="0">
              <a:buNone/>
            </a:pPr>
            <a:r>
              <a:rPr lang="en-US" sz="2500" dirty="0">
                <a:latin typeface="Consolas" panose="020B0609020204030204" pitchFamily="49" charset="0"/>
                <a:cs typeface="Consolas" panose="020B0609020204030204" pitchFamily="49" charset="0"/>
              </a:rPr>
              <a:t>                THEN </a:t>
            </a:r>
            <a:r>
              <a:rPr lang="en-US" sz="2500" dirty="0" err="1">
                <a:latin typeface="Consolas" panose="020B0609020204030204" pitchFamily="49" charset="0"/>
                <a:cs typeface="Consolas" panose="020B0609020204030204" pitchFamily="49" charset="0"/>
              </a:rPr>
              <a:t>custom_field_value</a:t>
            </a:r>
            <a:r>
              <a:rPr lang="en-US" sz="2500" dirty="0">
                <a:latin typeface="Consolas" panose="020B0609020204030204" pitchFamily="49" charset="0"/>
                <a:cs typeface="Consolas" panose="020B0609020204030204" pitchFamily="49" charset="0"/>
              </a:rPr>
              <a:t> ELSE NULL END),'') AS </a:t>
            </a:r>
            <a:r>
              <a:rPr lang="en-US" sz="2500" dirty="0" err="1">
                <a:latin typeface="Consolas" panose="020B0609020204030204" pitchFamily="49" charset="0"/>
                <a:cs typeface="Consolas" panose="020B0609020204030204" pitchFamily="49" charset="0"/>
              </a:rPr>
              <a:t>passport_num</a:t>
            </a:r>
            <a:r>
              <a:rPr lang="en-US" sz="2500" dirty="0">
                <a:latin typeface="Consolas" panose="020B0609020204030204" pitchFamily="49" charset="0"/>
                <a:cs typeface="Consolas" panose="020B0609020204030204" pitchFamily="49" charset="0"/>
              </a:rPr>
              <a:t>,</a:t>
            </a:r>
          </a:p>
          <a:p>
            <a:pPr marL="0" indent="0">
              <a:buNone/>
            </a:pPr>
            <a:r>
              <a:rPr lang="en-US" sz="2500" dirty="0">
                <a:latin typeface="Consolas" panose="020B0609020204030204" pitchFamily="49" charset="0"/>
                <a:cs typeface="Consolas" panose="020B0609020204030204" pitchFamily="49" charset="0"/>
              </a:rPr>
              <a:t>          coalesce(max(CASE WHEN </a:t>
            </a:r>
            <a:r>
              <a:rPr lang="en-US" sz="2500" dirty="0" err="1">
                <a:latin typeface="Consolas" panose="020B0609020204030204" pitchFamily="49" charset="0"/>
                <a:cs typeface="Consolas" panose="020B0609020204030204" pitchFamily="49" charset="0"/>
              </a:rPr>
              <a:t>custom_field_name</a:t>
            </a:r>
            <a:r>
              <a:rPr lang="en-US" sz="2500" dirty="0">
                <a:latin typeface="Consolas" panose="020B0609020204030204" pitchFamily="49" charset="0"/>
                <a:cs typeface="Consolas" panose="020B0609020204030204" pitchFamily="49" charset="0"/>
              </a:rPr>
              <a:t>='</a:t>
            </a:r>
            <a:r>
              <a:rPr lang="en-US" sz="2500" dirty="0" err="1">
                <a:latin typeface="Consolas" panose="020B0609020204030204" pitchFamily="49" charset="0"/>
                <a:cs typeface="Consolas" panose="020B0609020204030204" pitchFamily="49" charset="0"/>
              </a:rPr>
              <a:t>passport_exp_date</a:t>
            </a:r>
            <a:r>
              <a:rPr lang="en-US" sz="2500" dirty="0">
                <a:latin typeface="Consolas" panose="020B0609020204030204" pitchFamily="49" charset="0"/>
                <a:cs typeface="Consolas" panose="020B0609020204030204" pitchFamily="49" charset="0"/>
              </a:rPr>
              <a:t>’</a:t>
            </a:r>
          </a:p>
          <a:p>
            <a:pPr marL="0" indent="0">
              <a:buNone/>
            </a:pPr>
            <a:r>
              <a:rPr lang="en-US" sz="2500" dirty="0">
                <a:latin typeface="Consolas" panose="020B0609020204030204" pitchFamily="49" charset="0"/>
                <a:cs typeface="Consolas" panose="020B0609020204030204" pitchFamily="49" charset="0"/>
              </a:rPr>
              <a:t>                 THEN </a:t>
            </a:r>
            <a:r>
              <a:rPr lang="en-US" sz="2500" dirty="0" err="1">
                <a:latin typeface="Consolas" panose="020B0609020204030204" pitchFamily="49" charset="0"/>
                <a:cs typeface="Consolas" panose="020B0609020204030204" pitchFamily="49" charset="0"/>
              </a:rPr>
              <a:t>custom_field_value</a:t>
            </a:r>
            <a:r>
              <a:rPr lang="en-US" sz="2500" dirty="0">
                <a:latin typeface="Consolas" panose="020B0609020204030204" pitchFamily="49" charset="0"/>
                <a:cs typeface="Consolas" panose="020B0609020204030204" pitchFamily="49" charset="0"/>
              </a:rPr>
              <a:t> ELSE NULL END),'') AS </a:t>
            </a:r>
            <a:r>
              <a:rPr lang="en-US" sz="2500" dirty="0" err="1">
                <a:latin typeface="Consolas" panose="020B0609020204030204" pitchFamily="49" charset="0"/>
                <a:cs typeface="Consolas" panose="020B0609020204030204" pitchFamily="49" charset="0"/>
              </a:rPr>
              <a:t>passport_exp_date</a:t>
            </a:r>
            <a:r>
              <a:rPr lang="en-US" sz="2500" dirty="0">
                <a:latin typeface="Consolas" panose="020B0609020204030204" pitchFamily="49" charset="0"/>
                <a:cs typeface="Consolas" panose="020B0609020204030204" pitchFamily="49" charset="0"/>
              </a:rPr>
              <a:t>,</a:t>
            </a:r>
          </a:p>
          <a:p>
            <a:pPr marL="0" indent="0">
              <a:buNone/>
            </a:pPr>
            <a:r>
              <a:rPr lang="en-US" sz="2500" dirty="0">
                <a:latin typeface="Consolas" panose="020B0609020204030204" pitchFamily="49" charset="0"/>
                <a:cs typeface="Consolas" panose="020B0609020204030204" pitchFamily="49" charset="0"/>
              </a:rPr>
              <a:t>          coalesce(max(CASE WHEN </a:t>
            </a:r>
            <a:r>
              <a:rPr lang="en-US" sz="2500" dirty="0" err="1">
                <a:latin typeface="Consolas" panose="020B0609020204030204" pitchFamily="49" charset="0"/>
                <a:cs typeface="Consolas" panose="020B0609020204030204" pitchFamily="49" charset="0"/>
              </a:rPr>
              <a:t>custom_field_name</a:t>
            </a:r>
            <a:r>
              <a:rPr lang="en-US" sz="2500" dirty="0">
                <a:latin typeface="Consolas" panose="020B0609020204030204" pitchFamily="49" charset="0"/>
                <a:cs typeface="Consolas" panose="020B0609020204030204" pitchFamily="49" charset="0"/>
              </a:rPr>
              <a:t> ='</a:t>
            </a:r>
            <a:r>
              <a:rPr lang="en-US" sz="2500" dirty="0" err="1">
                <a:latin typeface="Consolas" panose="020B0609020204030204" pitchFamily="49" charset="0"/>
                <a:cs typeface="Consolas" panose="020B0609020204030204" pitchFamily="49" charset="0"/>
              </a:rPr>
              <a:t>passport_country</a:t>
            </a:r>
            <a:r>
              <a:rPr lang="en-US" sz="2500" dirty="0">
                <a:latin typeface="Consolas" panose="020B0609020204030204" pitchFamily="49" charset="0"/>
                <a:cs typeface="Consolas" panose="020B0609020204030204" pitchFamily="49" charset="0"/>
              </a:rPr>
              <a:t>’</a:t>
            </a:r>
          </a:p>
          <a:p>
            <a:pPr marL="0" indent="0">
              <a:buNone/>
            </a:pPr>
            <a:r>
              <a:rPr lang="en-US" sz="2500" dirty="0">
                <a:latin typeface="Consolas" panose="020B0609020204030204" pitchFamily="49" charset="0"/>
                <a:cs typeface="Consolas" panose="020B0609020204030204" pitchFamily="49" charset="0"/>
              </a:rPr>
              <a:t>                 THEN </a:t>
            </a:r>
            <a:r>
              <a:rPr lang="en-US" sz="2500" dirty="0" err="1">
                <a:latin typeface="Consolas" panose="020B0609020204030204" pitchFamily="49" charset="0"/>
                <a:cs typeface="Consolas" panose="020B0609020204030204" pitchFamily="49" charset="0"/>
              </a:rPr>
              <a:t>custom_field_value</a:t>
            </a:r>
            <a:r>
              <a:rPr lang="en-US" sz="2500" dirty="0">
                <a:latin typeface="Consolas" panose="020B0609020204030204" pitchFamily="49" charset="0"/>
                <a:cs typeface="Consolas" panose="020B0609020204030204" pitchFamily="49" charset="0"/>
              </a:rPr>
              <a:t> ELSE NULL END),'') AS </a:t>
            </a:r>
            <a:r>
              <a:rPr lang="en-US" sz="2500" dirty="0" err="1">
                <a:latin typeface="Consolas" panose="020B0609020204030204" pitchFamily="49" charset="0"/>
                <a:cs typeface="Consolas" panose="020B0609020204030204" pitchFamily="49" charset="0"/>
              </a:rPr>
              <a:t>passport_country</a:t>
            </a:r>
            <a:endParaRPr lang="en-US" sz="2500" dirty="0">
              <a:latin typeface="Consolas" panose="020B0609020204030204" pitchFamily="49" charset="0"/>
              <a:cs typeface="Consolas" panose="020B0609020204030204" pitchFamily="49" charset="0"/>
            </a:endParaRPr>
          </a:p>
          <a:p>
            <a:pPr marL="0" indent="0">
              <a:buNone/>
            </a:pPr>
            <a:r>
              <a:rPr lang="en-US" sz="2500" dirty="0">
                <a:latin typeface="Consolas" panose="020B0609020204030204" pitchFamily="49" charset="0"/>
                <a:cs typeface="Consolas" panose="020B0609020204030204" pitchFamily="49" charset="0"/>
              </a:rPr>
              <a:t>      FROM </a:t>
            </a:r>
            <a:r>
              <a:rPr lang="en-US" sz="2500" dirty="0" err="1">
                <a:latin typeface="Consolas" panose="020B0609020204030204" pitchFamily="49" charset="0"/>
                <a:cs typeface="Consolas" panose="020B0609020204030204" pitchFamily="49" charset="0"/>
              </a:rPr>
              <a:t>custom_field</a:t>
            </a:r>
            <a:r>
              <a:rPr lang="en-US" sz="2500" dirty="0">
                <a:latin typeface="Consolas" panose="020B0609020204030204" pitchFamily="49" charset="0"/>
                <a:cs typeface="Consolas" panose="020B0609020204030204" pitchFamily="49" charset="0"/>
              </a:rPr>
              <a:t> </a:t>
            </a:r>
            <a:r>
              <a:rPr lang="en-US" sz="2500" dirty="0" err="1">
                <a:latin typeface="Consolas" panose="020B0609020204030204" pitchFamily="49" charset="0"/>
                <a:cs typeface="Consolas" panose="020B0609020204030204" pitchFamily="49" charset="0"/>
              </a:rPr>
              <a:t>cf</a:t>
            </a:r>
            <a:r>
              <a:rPr lang="en-US" sz="2500" dirty="0">
                <a:latin typeface="Consolas" panose="020B0609020204030204" pitchFamily="49" charset="0"/>
                <a:cs typeface="Consolas" panose="020B0609020204030204" pitchFamily="49" charset="0"/>
              </a:rPr>
              <a:t> </a:t>
            </a:r>
          </a:p>
          <a:p>
            <a:pPr marL="0" indent="0">
              <a:buNone/>
            </a:pPr>
            <a:r>
              <a:rPr lang="en-US" sz="2500" dirty="0">
                <a:latin typeface="Consolas" panose="020B0609020204030204" pitchFamily="49" charset="0"/>
                <a:cs typeface="Consolas" panose="020B0609020204030204" pitchFamily="49" charset="0"/>
              </a:rPr>
              <a:t>      WHERE </a:t>
            </a:r>
            <a:r>
              <a:rPr lang="en-US" sz="2500" dirty="0" err="1">
                <a:latin typeface="Consolas" panose="020B0609020204030204" pitchFamily="49" charset="0"/>
                <a:cs typeface="Consolas" panose="020B0609020204030204" pitchFamily="49" charset="0"/>
              </a:rPr>
              <a:t>cf.passenger_id</a:t>
            </a:r>
            <a:r>
              <a:rPr lang="en-US" sz="2500" dirty="0">
                <a:latin typeface="Consolas" panose="020B0609020204030204" pitchFamily="49" charset="0"/>
                <a:cs typeface="Consolas" panose="020B0609020204030204" pitchFamily="49" charset="0"/>
              </a:rPr>
              <a:t>&lt;5000000  </a:t>
            </a:r>
          </a:p>
          <a:p>
            <a:pPr marL="0" indent="0">
              <a:buNone/>
            </a:pPr>
            <a:r>
              <a:rPr lang="en-US" sz="2500" dirty="0">
                <a:latin typeface="Consolas" panose="020B0609020204030204" pitchFamily="49" charset="0"/>
                <a:cs typeface="Consolas" panose="020B0609020204030204" pitchFamily="49" charset="0"/>
              </a:rPr>
              <a:t>      GROUP BY 1) info</a:t>
            </a:r>
          </a:p>
          <a:p>
            <a:pPr marL="0" indent="0">
              <a:buNone/>
            </a:pPr>
            <a:r>
              <a:rPr lang="en-US" sz="2500" dirty="0">
                <a:latin typeface="Consolas" panose="020B0609020204030204" pitchFamily="49" charset="0"/>
                <a:cs typeface="Consolas" panose="020B0609020204030204" pitchFamily="49" charset="0"/>
              </a:rPr>
              <a:t> USING (</a:t>
            </a:r>
            <a:r>
              <a:rPr lang="en-US" sz="2500" dirty="0" err="1">
                <a:latin typeface="Consolas" panose="020B0609020204030204" pitchFamily="49" charset="0"/>
                <a:cs typeface="Consolas" panose="020B0609020204030204" pitchFamily="49" charset="0"/>
              </a:rPr>
              <a:t>passenger_id</a:t>
            </a:r>
            <a:r>
              <a:rPr lang="en-US" sz="2500" dirty="0">
                <a:latin typeface="Consolas" panose="020B0609020204030204" pitchFamily="49" charset="0"/>
                <a:cs typeface="Consolas" panose="020B0609020204030204" pitchFamily="49" charset="0"/>
              </a:rPr>
              <a:t>)</a:t>
            </a:r>
          </a:p>
          <a:p>
            <a:pPr marL="0" indent="0">
              <a:buNone/>
            </a:pPr>
            <a:r>
              <a:rPr lang="en-US" sz="2500" dirty="0">
                <a:latin typeface="Consolas" panose="020B0609020204030204" pitchFamily="49" charset="0"/>
                <a:cs typeface="Consolas" panose="020B0609020204030204" pitchFamily="49" charset="0"/>
              </a:rPr>
              <a:t> WHERE </a:t>
            </a:r>
            <a:r>
              <a:rPr lang="en-US" sz="2500" dirty="0" err="1">
                <a:latin typeface="Consolas" panose="020B0609020204030204" pitchFamily="49" charset="0"/>
                <a:cs typeface="Consolas" panose="020B0609020204030204" pitchFamily="49" charset="0"/>
              </a:rPr>
              <a:t>p.passenger_id</a:t>
            </a:r>
            <a:r>
              <a:rPr lang="en-US" sz="2500" dirty="0">
                <a:latin typeface="Consolas" panose="020B0609020204030204" pitchFamily="49" charset="0"/>
                <a:cs typeface="Consolas" panose="020B0609020204030204" pitchFamily="49" charset="0"/>
              </a:rPr>
              <a:t>&lt;5000000 </a:t>
            </a:r>
          </a:p>
          <a:p>
            <a:pPr marL="0" indent="0">
              <a:buNone/>
            </a:pPr>
            <a:endParaRPr lang="en-US" sz="5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69963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182C109-9E4C-3C96-8794-9411573CB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0" name="Rectangle 9">
              <a:extLst>
                <a:ext uri="{FF2B5EF4-FFF2-40B4-BE49-F238E27FC236}">
                  <a16:creationId xmlns:a16="http://schemas.microsoft.com/office/drawing/2014/main" id="{1C864660-C52B-BC40-9AE0-D900B4B67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FD81F2E-754B-ACB7-ECD1-E1DADAD07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2A2591-0296-4CF4-E75F-51D7CB8E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8A07A2-FD92-5AD1-01EE-9D7AEAB88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4" name="Picture 3">
            <a:extLst>
              <a:ext uri="{FF2B5EF4-FFF2-40B4-BE49-F238E27FC236}">
                <a16:creationId xmlns:a16="http://schemas.microsoft.com/office/drawing/2014/main" id="{691043A1-7C06-1E4C-AFEF-4563F2992B01}"/>
              </a:ext>
            </a:extLst>
          </p:cNvPr>
          <p:cNvPicPr/>
          <p:nvPr/>
        </p:nvPicPr>
        <p:blipFill>
          <a:blip r:embed="rId2"/>
          <a:srcRect r="24263"/>
          <a:stretch/>
        </p:blipFill>
        <p:spPr>
          <a:xfrm>
            <a:off x="567526" y="559901"/>
            <a:ext cx="11056947" cy="5730212"/>
          </a:xfrm>
          <a:prstGeom prst="rect">
            <a:avLst/>
          </a:prstGeom>
        </p:spPr>
      </p:pic>
    </p:spTree>
    <p:extLst>
      <p:ext uri="{BB962C8B-B14F-4D97-AF65-F5344CB8AC3E}">
        <p14:creationId xmlns:p14="http://schemas.microsoft.com/office/powerpoint/2010/main" val="2436253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45D0B2-A26A-3C4F-8993-479FF9B1940F}"/>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Summary</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3CEDE7A1-B3BC-834E-8EFD-ADFE19003415}"/>
              </a:ext>
            </a:extLst>
          </p:cNvPr>
          <p:cNvSpPr>
            <a:spLocks noGrp="1"/>
          </p:cNvSpPr>
          <p:nvPr>
            <p:ph idx="1"/>
          </p:nvPr>
        </p:nvSpPr>
        <p:spPr>
          <a:xfrm>
            <a:off x="6297233" y="518400"/>
            <a:ext cx="4771607" cy="5837949"/>
          </a:xfrm>
        </p:spPr>
        <p:txBody>
          <a:bodyPr anchor="ctr">
            <a:normAutofit/>
          </a:bodyPr>
          <a:lstStyle/>
          <a:p>
            <a:pPr marL="0" indent="0">
              <a:buNone/>
            </a:pPr>
            <a:r>
              <a:rPr lang="en-US" sz="2000" b="1">
                <a:solidFill>
                  <a:schemeClr val="tx1">
                    <a:alpha val="80000"/>
                  </a:schemeClr>
                </a:solidFill>
              </a:rPr>
              <a:t>Optimization goal: to reduce the size of the intermediate data sets.</a:t>
            </a:r>
          </a:p>
          <a:p>
            <a:pPr marL="0" indent="0">
              <a:buNone/>
            </a:pPr>
            <a:r>
              <a:rPr lang="en-US" sz="2000" b="1">
                <a:solidFill>
                  <a:schemeClr val="tx1">
                    <a:alpha val="80000"/>
                  </a:schemeClr>
                </a:solidFill>
              </a:rPr>
              <a:t>Techniques:</a:t>
            </a:r>
          </a:p>
          <a:p>
            <a:pPr marL="0" indent="0">
              <a:buNone/>
            </a:pPr>
            <a:endParaRPr lang="en-US" sz="2000" b="1">
              <a:solidFill>
                <a:schemeClr val="tx1">
                  <a:alpha val="80000"/>
                </a:schemeClr>
              </a:solidFill>
            </a:endParaRPr>
          </a:p>
          <a:p>
            <a:pPr lvl="1"/>
            <a:r>
              <a:rPr lang="en-US" sz="2000">
                <a:solidFill>
                  <a:schemeClr val="tx1">
                    <a:alpha val="80000"/>
                  </a:schemeClr>
                </a:solidFill>
              </a:rPr>
              <a:t>Control join order</a:t>
            </a:r>
          </a:p>
          <a:p>
            <a:pPr lvl="1"/>
            <a:r>
              <a:rPr lang="en-US" sz="2000">
                <a:solidFill>
                  <a:schemeClr val="tx1">
                    <a:alpha val="80000"/>
                  </a:schemeClr>
                </a:solidFill>
              </a:rPr>
              <a:t>Use semi and anti joins</a:t>
            </a:r>
          </a:p>
          <a:p>
            <a:pPr lvl="1"/>
            <a:r>
              <a:rPr lang="en-US" sz="2000">
                <a:solidFill>
                  <a:schemeClr val="tx1">
                    <a:alpha val="80000"/>
                  </a:schemeClr>
                </a:solidFill>
              </a:rPr>
              <a:t>Filtering before grouping</a:t>
            </a:r>
          </a:p>
          <a:p>
            <a:pPr lvl="1"/>
            <a:r>
              <a:rPr lang="en-US" sz="2000">
                <a:solidFill>
                  <a:schemeClr val="tx1">
                    <a:alpha val="80000"/>
                  </a:schemeClr>
                </a:solidFill>
              </a:rPr>
              <a:t>OR grouping before filtering</a:t>
            </a:r>
          </a:p>
          <a:p>
            <a:pPr lvl="1"/>
            <a:r>
              <a:rPr lang="en-US" sz="2000">
                <a:solidFill>
                  <a:schemeClr val="tx1">
                    <a:alpha val="80000"/>
                  </a:schemeClr>
                </a:solidFill>
              </a:rPr>
              <a:t>Using SET operations</a:t>
            </a:r>
          </a:p>
          <a:p>
            <a:pPr lvl="1"/>
            <a:r>
              <a:rPr lang="en-US" sz="2000">
                <a:solidFill>
                  <a:schemeClr val="tx1">
                    <a:alpha val="80000"/>
                  </a:schemeClr>
                </a:solidFill>
              </a:rPr>
              <a:t>Avoiding multiple table scans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192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gnifying glass and question mark">
            <a:extLst>
              <a:ext uri="{FF2B5EF4-FFF2-40B4-BE49-F238E27FC236}">
                <a16:creationId xmlns:a16="http://schemas.microsoft.com/office/drawing/2014/main" id="{61EA40FE-31F3-55C9-8CFB-CAEEE6DA4F68}"/>
              </a:ext>
            </a:extLst>
          </p:cNvPr>
          <p:cNvPicPr>
            <a:picLocks noGrp="1" noChangeAspect="1"/>
          </p:cNvPicPr>
          <p:nvPr>
            <p:ph idx="1"/>
          </p:nvPr>
        </p:nvPicPr>
        <p:blipFill>
          <a:blip r:embed="rId2">
            <a:duotone>
              <a:schemeClr val="accent1">
                <a:shade val="45000"/>
                <a:satMod val="135000"/>
              </a:schemeClr>
              <a:prstClr val="white"/>
            </a:duotone>
            <a:alphaModFix amt="35000"/>
          </a:blip>
          <a:srcRect/>
          <a:stretch/>
        </p:blipFill>
        <p:spPr>
          <a:xfrm>
            <a:off x="702129" y="967242"/>
            <a:ext cx="10156371" cy="5712958"/>
          </a:xfrm>
          <a:prstGeom prst="rect">
            <a:avLst/>
          </a:prstGeom>
        </p:spPr>
      </p:pic>
      <p:sp>
        <p:nvSpPr>
          <p:cNvPr id="5" name="TextBox 4">
            <a:extLst>
              <a:ext uri="{FF2B5EF4-FFF2-40B4-BE49-F238E27FC236}">
                <a16:creationId xmlns:a16="http://schemas.microsoft.com/office/drawing/2014/main" id="{ED059A79-E2EA-1420-A2FA-2FB44FC93D8B}"/>
              </a:ext>
            </a:extLst>
          </p:cNvPr>
          <p:cNvSpPr txBox="1"/>
          <p:nvPr/>
        </p:nvSpPr>
        <p:spPr>
          <a:xfrm>
            <a:off x="958737" y="1898682"/>
            <a:ext cx="1921097" cy="727571"/>
          </a:xfrm>
          <a:prstGeom prst="rect">
            <a:avLst/>
          </a:prstGeom>
          <a:noFill/>
        </p:spPr>
        <p:txBody>
          <a:bodyPr wrap="square" rtlCol="0">
            <a:spAutoFit/>
          </a:bodyPr>
          <a:lstStyle/>
          <a:p>
            <a:pPr>
              <a:lnSpc>
                <a:spcPct val="200000"/>
              </a:lnSpc>
            </a:pPr>
            <a:r>
              <a:rPr lang="en-US" sz="2400" dirty="0">
                <a:solidFill>
                  <a:srgbClr val="002060"/>
                </a:solidFill>
              </a:rPr>
              <a:t>LinkedIn:</a:t>
            </a:r>
          </a:p>
        </p:txBody>
      </p:sp>
      <p:pic>
        <p:nvPicPr>
          <p:cNvPr id="6" name="Picture 5">
            <a:extLst>
              <a:ext uri="{FF2B5EF4-FFF2-40B4-BE49-F238E27FC236}">
                <a16:creationId xmlns:a16="http://schemas.microsoft.com/office/drawing/2014/main" id="{83399C1A-5E3C-4BDE-DF46-5AB4B375738F}"/>
              </a:ext>
            </a:extLst>
          </p:cNvPr>
          <p:cNvPicPr>
            <a:picLocks noChangeAspect="1"/>
          </p:cNvPicPr>
          <p:nvPr/>
        </p:nvPicPr>
        <p:blipFill>
          <a:blip r:embed="rId3"/>
          <a:stretch>
            <a:fillRect/>
          </a:stretch>
        </p:blipFill>
        <p:spPr>
          <a:xfrm flipH="1">
            <a:off x="3725453" y="1850410"/>
            <a:ext cx="1019068" cy="1019068"/>
          </a:xfrm>
          <a:prstGeom prst="rect">
            <a:avLst/>
          </a:prstGeom>
        </p:spPr>
      </p:pic>
      <p:sp>
        <p:nvSpPr>
          <p:cNvPr id="7" name="TextBox 6">
            <a:extLst>
              <a:ext uri="{FF2B5EF4-FFF2-40B4-BE49-F238E27FC236}">
                <a16:creationId xmlns:a16="http://schemas.microsoft.com/office/drawing/2014/main" id="{C376F7E7-46F6-546C-D1A4-548FCC2E0591}"/>
              </a:ext>
            </a:extLst>
          </p:cNvPr>
          <p:cNvSpPr txBox="1"/>
          <p:nvPr/>
        </p:nvSpPr>
        <p:spPr>
          <a:xfrm>
            <a:off x="790733" y="3187601"/>
            <a:ext cx="2934720" cy="1357880"/>
          </a:xfrm>
          <a:prstGeom prst="rect">
            <a:avLst/>
          </a:prstGeom>
          <a:noFill/>
        </p:spPr>
        <p:txBody>
          <a:bodyPr wrap="square" rtlCol="0">
            <a:spAutoFit/>
          </a:bodyPr>
          <a:lstStyle/>
          <a:p>
            <a:pPr>
              <a:lnSpc>
                <a:spcPct val="200000"/>
              </a:lnSpc>
            </a:pPr>
            <a:r>
              <a:rPr lang="en-US" sz="2400" dirty="0">
                <a:solidFill>
                  <a:srgbClr val="002060"/>
                </a:solidFill>
              </a:rPr>
              <a:t>GitHub: </a:t>
            </a:r>
          </a:p>
          <a:p>
            <a:pPr>
              <a:lnSpc>
                <a:spcPct val="200000"/>
              </a:lnSpc>
            </a:pPr>
            <a:r>
              <a:rPr lang="en-US" sz="1867" dirty="0">
                <a:solidFill>
                  <a:srgbClr val="002060"/>
                </a:solidFill>
              </a:rPr>
              <a:t>https://</a:t>
            </a:r>
            <a:r>
              <a:rPr lang="en-US" sz="1867" dirty="0" err="1">
                <a:solidFill>
                  <a:srgbClr val="002060"/>
                </a:solidFill>
              </a:rPr>
              <a:t>github.com</a:t>
            </a:r>
            <a:r>
              <a:rPr lang="en-US" sz="1867" dirty="0">
                <a:solidFill>
                  <a:srgbClr val="002060"/>
                </a:solidFill>
              </a:rPr>
              <a:t>/</a:t>
            </a:r>
            <a:r>
              <a:rPr lang="en-US" sz="1867" dirty="0" err="1">
                <a:solidFill>
                  <a:srgbClr val="002060"/>
                </a:solidFill>
              </a:rPr>
              <a:t>hettie</a:t>
            </a:r>
            <a:r>
              <a:rPr lang="en-US" sz="1867" dirty="0">
                <a:solidFill>
                  <a:srgbClr val="002060"/>
                </a:solidFill>
              </a:rPr>
              <a:t>-d </a:t>
            </a:r>
          </a:p>
        </p:txBody>
      </p:sp>
      <p:pic>
        <p:nvPicPr>
          <p:cNvPr id="8" name="Picture 7">
            <a:extLst>
              <a:ext uri="{FF2B5EF4-FFF2-40B4-BE49-F238E27FC236}">
                <a16:creationId xmlns:a16="http://schemas.microsoft.com/office/drawing/2014/main" id="{3EED4508-3060-E00C-219E-040677EEB3DF}"/>
              </a:ext>
            </a:extLst>
          </p:cNvPr>
          <p:cNvPicPr>
            <a:picLocks noChangeAspect="1"/>
          </p:cNvPicPr>
          <p:nvPr/>
        </p:nvPicPr>
        <p:blipFill>
          <a:blip r:embed="rId4"/>
          <a:stretch>
            <a:fillRect/>
          </a:stretch>
        </p:blipFill>
        <p:spPr>
          <a:xfrm>
            <a:off x="3725453" y="3429000"/>
            <a:ext cx="1116481" cy="1116481"/>
          </a:xfrm>
          <a:prstGeom prst="rect">
            <a:avLst/>
          </a:prstGeom>
        </p:spPr>
      </p:pic>
      <p:pic>
        <p:nvPicPr>
          <p:cNvPr id="9" name="Picture 8">
            <a:extLst>
              <a:ext uri="{FF2B5EF4-FFF2-40B4-BE49-F238E27FC236}">
                <a16:creationId xmlns:a16="http://schemas.microsoft.com/office/drawing/2014/main" id="{E5DF411A-A0D8-2F04-406D-D6A16B6F97A4}"/>
              </a:ext>
            </a:extLst>
          </p:cNvPr>
          <p:cNvPicPr>
            <a:picLocks noChangeAspect="1"/>
          </p:cNvPicPr>
          <p:nvPr/>
        </p:nvPicPr>
        <p:blipFill>
          <a:blip r:embed="rId5"/>
          <a:stretch>
            <a:fillRect/>
          </a:stretch>
        </p:blipFill>
        <p:spPr>
          <a:xfrm>
            <a:off x="9693986" y="2596755"/>
            <a:ext cx="985438" cy="985438"/>
          </a:xfrm>
          <a:prstGeom prst="rect">
            <a:avLst/>
          </a:prstGeom>
        </p:spPr>
      </p:pic>
      <p:sp>
        <p:nvSpPr>
          <p:cNvPr id="10" name="TextBox 9">
            <a:extLst>
              <a:ext uri="{FF2B5EF4-FFF2-40B4-BE49-F238E27FC236}">
                <a16:creationId xmlns:a16="http://schemas.microsoft.com/office/drawing/2014/main" id="{740B9349-FF2D-F1B5-1E25-B81C31860CBF}"/>
              </a:ext>
            </a:extLst>
          </p:cNvPr>
          <p:cNvSpPr txBox="1"/>
          <p:nvPr/>
        </p:nvSpPr>
        <p:spPr>
          <a:xfrm>
            <a:off x="6637032" y="2517939"/>
            <a:ext cx="2818348" cy="1143070"/>
          </a:xfrm>
          <a:prstGeom prst="rect">
            <a:avLst/>
          </a:prstGeom>
          <a:noFill/>
        </p:spPr>
        <p:txBody>
          <a:bodyPr wrap="square" rtlCol="0">
            <a:spAutoFit/>
          </a:bodyPr>
          <a:lstStyle/>
          <a:p>
            <a:pPr>
              <a:lnSpc>
                <a:spcPct val="150000"/>
              </a:lnSpc>
            </a:pPr>
            <a:r>
              <a:rPr lang="en-US" sz="2400" dirty="0">
                <a:solidFill>
                  <a:srgbClr val="002060"/>
                </a:solidFill>
              </a:rPr>
              <a:t>Prairie Postgres</a:t>
            </a:r>
          </a:p>
          <a:p>
            <a:pPr>
              <a:lnSpc>
                <a:spcPct val="150000"/>
              </a:lnSpc>
            </a:pPr>
            <a:r>
              <a:rPr lang="en-US" sz="2400" dirty="0" err="1">
                <a:solidFill>
                  <a:srgbClr val="002060"/>
                </a:solidFill>
              </a:rPr>
              <a:t>prairiepostgres.org</a:t>
            </a:r>
            <a:endParaRPr lang="en-US" sz="1867" dirty="0">
              <a:solidFill>
                <a:srgbClr val="002060"/>
              </a:solidFill>
            </a:endParaRPr>
          </a:p>
        </p:txBody>
      </p:sp>
      <p:pic>
        <p:nvPicPr>
          <p:cNvPr id="11" name="Picture 2">
            <a:extLst>
              <a:ext uri="{FF2B5EF4-FFF2-40B4-BE49-F238E27FC236}">
                <a16:creationId xmlns:a16="http://schemas.microsoft.com/office/drawing/2014/main" id="{B3846DBA-D90F-A671-8D31-887F280E3A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5997" y="4732574"/>
            <a:ext cx="985438" cy="9854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4941AE-B585-149E-0E2A-819DC740F7C6}"/>
              </a:ext>
            </a:extLst>
          </p:cNvPr>
          <p:cNvSpPr txBox="1"/>
          <p:nvPr/>
        </p:nvSpPr>
        <p:spPr>
          <a:xfrm>
            <a:off x="6975380" y="4640171"/>
            <a:ext cx="2480000" cy="1143070"/>
          </a:xfrm>
          <a:prstGeom prst="rect">
            <a:avLst/>
          </a:prstGeom>
          <a:noFill/>
        </p:spPr>
        <p:txBody>
          <a:bodyPr wrap="square" rtlCol="0">
            <a:spAutoFit/>
          </a:bodyPr>
          <a:lstStyle/>
          <a:p>
            <a:pPr>
              <a:lnSpc>
                <a:spcPct val="150000"/>
              </a:lnSpc>
            </a:pPr>
            <a:r>
              <a:rPr lang="en-US" sz="2400" dirty="0">
                <a:solidFill>
                  <a:srgbClr val="002060"/>
                </a:solidFill>
              </a:rPr>
              <a:t>PG DATA 2026</a:t>
            </a:r>
          </a:p>
          <a:p>
            <a:pPr>
              <a:lnSpc>
                <a:spcPct val="150000"/>
              </a:lnSpc>
            </a:pPr>
            <a:r>
              <a:rPr lang="en-US" sz="2400" dirty="0">
                <a:solidFill>
                  <a:srgbClr val="002060"/>
                </a:solidFill>
              </a:rPr>
              <a:t>2026.pg-data.org</a:t>
            </a:r>
          </a:p>
        </p:txBody>
      </p:sp>
      <p:pic>
        <p:nvPicPr>
          <p:cNvPr id="2" name="Picture 1">
            <a:extLst>
              <a:ext uri="{FF2B5EF4-FFF2-40B4-BE49-F238E27FC236}">
                <a16:creationId xmlns:a16="http://schemas.microsoft.com/office/drawing/2014/main" id="{27BCF140-6FB5-4EE7-9E2B-7F4E5CFCEC5A}"/>
              </a:ext>
            </a:extLst>
          </p:cNvPr>
          <p:cNvPicPr>
            <a:picLocks noChangeAspect="1"/>
          </p:cNvPicPr>
          <p:nvPr/>
        </p:nvPicPr>
        <p:blipFill>
          <a:blip r:embed="rId7"/>
          <a:stretch>
            <a:fillRect/>
          </a:stretch>
        </p:blipFill>
        <p:spPr>
          <a:xfrm>
            <a:off x="6717989" y="1009159"/>
            <a:ext cx="2167042" cy="1482257"/>
          </a:xfrm>
          <a:prstGeom prst="rect">
            <a:avLst/>
          </a:prstGeom>
        </p:spPr>
      </p:pic>
      <p:pic>
        <p:nvPicPr>
          <p:cNvPr id="3" name="Picture 2" descr="A blue elephant with a tower in the background&#10;&#10;AI-generated content may be incorrect.">
            <a:extLst>
              <a:ext uri="{FF2B5EF4-FFF2-40B4-BE49-F238E27FC236}">
                <a16:creationId xmlns:a16="http://schemas.microsoft.com/office/drawing/2014/main" id="{87C6D812-FDE1-1C26-1153-B1341FDE4B19}"/>
              </a:ext>
            </a:extLst>
          </p:cNvPr>
          <p:cNvPicPr>
            <a:picLocks noChangeAspect="1"/>
          </p:cNvPicPr>
          <p:nvPr/>
        </p:nvPicPr>
        <p:blipFill>
          <a:blip r:embed="rId8"/>
          <a:stretch>
            <a:fillRect/>
          </a:stretch>
        </p:blipFill>
        <p:spPr>
          <a:xfrm>
            <a:off x="4405532" y="4420175"/>
            <a:ext cx="2266129" cy="2169812"/>
          </a:xfrm>
          <a:prstGeom prst="rect">
            <a:avLst/>
          </a:prstGeom>
        </p:spPr>
      </p:pic>
    </p:spTree>
    <p:extLst>
      <p:ext uri="{BB962C8B-B14F-4D97-AF65-F5344CB8AC3E}">
        <p14:creationId xmlns:p14="http://schemas.microsoft.com/office/powerpoint/2010/main" val="3875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4C0320-AEBA-0529-3A08-DEDEEE25DC8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6E28A7-53F3-30E4-D652-9E76EB4B3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a:extLst>
              <a:ext uri="{FF2B5EF4-FFF2-40B4-BE49-F238E27FC236}">
                <a16:creationId xmlns:a16="http://schemas.microsoft.com/office/drawing/2014/main" id="{EBA22AF0-FA07-295E-DE42-A228E763F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Magnifying glass and question mark">
            <a:extLst>
              <a:ext uri="{FF2B5EF4-FFF2-40B4-BE49-F238E27FC236}">
                <a16:creationId xmlns:a16="http://schemas.microsoft.com/office/drawing/2014/main" id="{6343DB33-5A00-01E7-5F30-6025353C652A}"/>
              </a:ext>
            </a:extLst>
          </p:cNvPr>
          <p:cNvPicPr>
            <a:picLocks noChangeAspect="1"/>
          </p:cNvPicPr>
          <p:nvPr/>
        </p:nvPicPr>
        <p:blipFill>
          <a:blip r:embed="rId2">
            <a:duotone>
              <a:schemeClr val="accent1">
                <a:shade val="45000"/>
                <a:satMod val="135000"/>
              </a:schemeClr>
              <a:prstClr val="white"/>
            </a:duotone>
            <a:alphaModFix amt="35000"/>
          </a:blip>
          <a:srcRect/>
          <a:stretch/>
        </p:blipFill>
        <p:spPr>
          <a:xfrm>
            <a:off x="20" y="10"/>
            <a:ext cx="12191981" cy="6857989"/>
          </a:xfrm>
          <a:prstGeom prst="rect">
            <a:avLst/>
          </a:prstGeom>
        </p:spPr>
      </p:pic>
      <p:sp>
        <p:nvSpPr>
          <p:cNvPr id="4" name="Title 3">
            <a:extLst>
              <a:ext uri="{FF2B5EF4-FFF2-40B4-BE49-F238E27FC236}">
                <a16:creationId xmlns:a16="http://schemas.microsoft.com/office/drawing/2014/main" id="{E5F3217C-9A4C-8CEC-9524-8F6CCF15C9DA}"/>
              </a:ext>
            </a:extLst>
          </p:cNvPr>
          <p:cNvSpPr>
            <a:spLocks noGrp="1"/>
          </p:cNvSpPr>
          <p:nvPr>
            <p:ph type="title"/>
          </p:nvPr>
        </p:nvSpPr>
        <p:spPr>
          <a:xfrm>
            <a:off x="1256275" y="2271449"/>
            <a:ext cx="9679449" cy="2847058"/>
          </a:xfrm>
        </p:spPr>
        <p:txBody>
          <a:bodyPr vert="horz" lIns="91440" tIns="45720" rIns="91440" bIns="45720" rtlCol="0" anchor="b">
            <a:normAutofit/>
          </a:bodyPr>
          <a:lstStyle/>
          <a:p>
            <a:r>
              <a:rPr lang="en-US" sz="8000" dirty="0">
                <a:solidFill>
                  <a:srgbClr val="FFFFFF"/>
                </a:solidFill>
              </a:rPr>
              <a:t>What is a long query?</a:t>
            </a:r>
          </a:p>
        </p:txBody>
      </p:sp>
      <p:cxnSp>
        <p:nvCxnSpPr>
          <p:cNvPr id="14" name="Straight Connector 13">
            <a:extLst>
              <a:ext uri="{FF2B5EF4-FFF2-40B4-BE49-F238E27FC236}">
                <a16:creationId xmlns:a16="http://schemas.microsoft.com/office/drawing/2014/main" id="{C754366A-8E24-79E1-D09E-76C9164642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6" name="Graphic 13">
            <a:extLst>
              <a:ext uri="{FF2B5EF4-FFF2-40B4-BE49-F238E27FC236}">
                <a16:creationId xmlns:a16="http://schemas.microsoft.com/office/drawing/2014/main" id="{B0B1CD9E-D569-8650-6304-52F0AA1D4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Graphic 12">
            <a:extLst>
              <a:ext uri="{FF2B5EF4-FFF2-40B4-BE49-F238E27FC236}">
                <a16:creationId xmlns:a16="http://schemas.microsoft.com/office/drawing/2014/main" id="{4FBAE58F-86E5-7D7E-365D-F32806F83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Graphic 15">
            <a:extLst>
              <a:ext uri="{FF2B5EF4-FFF2-40B4-BE49-F238E27FC236}">
                <a16:creationId xmlns:a16="http://schemas.microsoft.com/office/drawing/2014/main" id="{73E9C868-2B56-8E4C-DEDF-26BE25FFE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78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 up of pin and stethoscope, pinned on doctor's appointment">
            <a:extLst>
              <a:ext uri="{FF2B5EF4-FFF2-40B4-BE49-F238E27FC236}">
                <a16:creationId xmlns:a16="http://schemas.microsoft.com/office/drawing/2014/main" id="{0D5CE21B-D864-D6E2-5297-6FDEA08F68E4}"/>
              </a:ext>
            </a:extLst>
          </p:cNvPr>
          <p:cNvPicPr>
            <a:picLocks noChangeAspect="1"/>
          </p:cNvPicPr>
          <p:nvPr/>
        </p:nvPicPr>
        <p:blipFill>
          <a:blip r:embed="rId2">
            <a:alphaModFix amt="50000"/>
          </a:blip>
          <a:srcRect t="15709" r="-1" b="-1"/>
          <a:stretch>
            <a:fillRect/>
          </a:stretch>
        </p:blipFill>
        <p:spPr>
          <a:xfrm>
            <a:off x="0" y="324101"/>
            <a:ext cx="12188930" cy="6857990"/>
          </a:xfrm>
          <a:prstGeom prst="rect">
            <a:avLst/>
          </a:prstGeom>
        </p:spPr>
      </p:pic>
      <p:sp>
        <p:nvSpPr>
          <p:cNvPr id="2" name="Title 1">
            <a:extLst>
              <a:ext uri="{FF2B5EF4-FFF2-40B4-BE49-F238E27FC236}">
                <a16:creationId xmlns:a16="http://schemas.microsoft.com/office/drawing/2014/main" id="{30D55716-B017-9092-7DA5-8F86030BB7AB}"/>
              </a:ext>
            </a:extLst>
          </p:cNvPr>
          <p:cNvSpPr>
            <a:spLocks noGrp="1"/>
          </p:cNvSpPr>
          <p:nvPr>
            <p:ph type="title"/>
          </p:nvPr>
        </p:nvSpPr>
        <p:spPr>
          <a:xfrm>
            <a:off x="1524000" y="1122363"/>
            <a:ext cx="8894164" cy="1642743"/>
          </a:xfrm>
        </p:spPr>
        <p:txBody>
          <a:bodyPr vert="horz" lIns="91440" tIns="45720" rIns="91440" bIns="45720" rtlCol="0" anchor="b">
            <a:normAutofit/>
          </a:bodyPr>
          <a:lstStyle/>
          <a:p>
            <a:pPr algn="ctr"/>
            <a:r>
              <a:rPr lang="en-US" sz="6600" dirty="0"/>
              <a:t>Q&amp;A Time!</a:t>
            </a:r>
          </a:p>
        </p:txBody>
      </p:sp>
      <p:sp>
        <p:nvSpPr>
          <p:cNvPr id="4" name="TextBox 3">
            <a:extLst>
              <a:ext uri="{FF2B5EF4-FFF2-40B4-BE49-F238E27FC236}">
                <a16:creationId xmlns:a16="http://schemas.microsoft.com/office/drawing/2014/main" id="{68C57D37-DB48-88CF-138C-5F6E976B54DA}"/>
              </a:ext>
            </a:extLst>
          </p:cNvPr>
          <p:cNvSpPr txBox="1"/>
          <p:nvPr/>
        </p:nvSpPr>
        <p:spPr>
          <a:xfrm>
            <a:off x="838200" y="2004446"/>
            <a:ext cx="10515600" cy="4176897"/>
          </a:xfrm>
          <a:prstGeom prst="rect">
            <a:avLst/>
          </a:prstGeom>
        </p:spPr>
        <p:txBody>
          <a:bodyPr vert="horz" lIns="91440" tIns="45720" rIns="91440" bIns="45720" rtlCol="0">
            <a:normAutofit/>
          </a:bodyPr>
          <a:lstStyle/>
          <a:p>
            <a:pPr>
              <a:lnSpc>
                <a:spcPct val="90000"/>
              </a:lnSpc>
              <a:spcAft>
                <a:spcPts val="600"/>
              </a:spcAft>
            </a:pPr>
            <a:endParaRPr lang="en-US" sz="2200" dirty="0">
              <a:solidFill>
                <a:schemeClr val="bg1"/>
              </a:solidFill>
            </a:endParaRPr>
          </a:p>
        </p:txBody>
      </p:sp>
      <p:pic>
        <p:nvPicPr>
          <p:cNvPr id="6" name="Picture 5" descr="A qr code with black squares&#10;&#10;AI-generated content may be incorrect.">
            <a:extLst>
              <a:ext uri="{FF2B5EF4-FFF2-40B4-BE49-F238E27FC236}">
                <a16:creationId xmlns:a16="http://schemas.microsoft.com/office/drawing/2014/main" id="{70C7AFD2-1C63-9419-BE84-D947B778C9D8}"/>
              </a:ext>
            </a:extLst>
          </p:cNvPr>
          <p:cNvPicPr>
            <a:picLocks noChangeAspect="1"/>
          </p:cNvPicPr>
          <p:nvPr/>
        </p:nvPicPr>
        <p:blipFill>
          <a:blip r:embed="rId3"/>
          <a:stretch>
            <a:fillRect/>
          </a:stretch>
        </p:blipFill>
        <p:spPr>
          <a:xfrm>
            <a:off x="4851079" y="4092894"/>
            <a:ext cx="2235200" cy="2260600"/>
          </a:xfrm>
          <a:prstGeom prst="rect">
            <a:avLst/>
          </a:prstGeom>
        </p:spPr>
      </p:pic>
      <p:sp>
        <p:nvSpPr>
          <p:cNvPr id="7" name="TextBox 6">
            <a:extLst>
              <a:ext uri="{FF2B5EF4-FFF2-40B4-BE49-F238E27FC236}">
                <a16:creationId xmlns:a16="http://schemas.microsoft.com/office/drawing/2014/main" id="{9733AC10-C3A9-F3D2-DF45-1F7B608797F9}"/>
              </a:ext>
            </a:extLst>
          </p:cNvPr>
          <p:cNvSpPr txBox="1"/>
          <p:nvPr/>
        </p:nvSpPr>
        <p:spPr>
          <a:xfrm>
            <a:off x="1667553" y="5404155"/>
            <a:ext cx="2764436" cy="461665"/>
          </a:xfrm>
          <a:prstGeom prst="rect">
            <a:avLst/>
          </a:prstGeom>
          <a:noFill/>
        </p:spPr>
        <p:txBody>
          <a:bodyPr wrap="square" rtlCol="0">
            <a:spAutoFit/>
          </a:bodyPr>
          <a:lstStyle/>
          <a:p>
            <a:r>
              <a:rPr lang="en-US" sz="2400" dirty="0">
                <a:latin typeface="Segoe Script" panose="020B0804020000000003" pitchFamily="34" charset="0"/>
              </a:rPr>
              <a:t>Feedback!</a:t>
            </a:r>
          </a:p>
        </p:txBody>
      </p:sp>
      <p:sp>
        <p:nvSpPr>
          <p:cNvPr id="8" name="Bent Arrow 7">
            <a:extLst>
              <a:ext uri="{FF2B5EF4-FFF2-40B4-BE49-F238E27FC236}">
                <a16:creationId xmlns:a16="http://schemas.microsoft.com/office/drawing/2014/main" id="{83C8F4DA-958A-FAF6-6809-961C522AA12E}"/>
              </a:ext>
            </a:extLst>
          </p:cNvPr>
          <p:cNvSpPr/>
          <p:nvPr/>
        </p:nvSpPr>
        <p:spPr>
          <a:xfrm>
            <a:off x="2720051" y="4092893"/>
            <a:ext cx="2131028" cy="117358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6735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F546E-3849-EA44-9287-7FC36901510F}"/>
              </a:ext>
            </a:extLst>
          </p:cNvPr>
          <p:cNvSpPr>
            <a:spLocks noGrp="1"/>
          </p:cNvSpPr>
          <p:nvPr>
            <p:ph type="title"/>
          </p:nvPr>
        </p:nvSpPr>
        <p:spPr>
          <a:xfrm>
            <a:off x="761803" y="350196"/>
            <a:ext cx="4646904" cy="1624520"/>
          </a:xfrm>
        </p:spPr>
        <p:txBody>
          <a:bodyPr anchor="ctr">
            <a:normAutofit/>
          </a:bodyPr>
          <a:lstStyle/>
          <a:p>
            <a:r>
              <a:rPr lang="en-US" sz="4000" dirty="0"/>
              <a:t>Long query with long output</a:t>
            </a:r>
          </a:p>
        </p:txBody>
      </p:sp>
      <p:sp>
        <p:nvSpPr>
          <p:cNvPr id="3" name="Content Placeholder 2">
            <a:extLst>
              <a:ext uri="{FF2B5EF4-FFF2-40B4-BE49-F238E27FC236}">
                <a16:creationId xmlns:a16="http://schemas.microsoft.com/office/drawing/2014/main" id="{99BEABFF-5FF9-6443-98AD-8BCDDB82588F}"/>
              </a:ext>
            </a:extLst>
          </p:cNvPr>
          <p:cNvSpPr>
            <a:spLocks noGrp="1"/>
          </p:cNvSpPr>
          <p:nvPr>
            <p:ph idx="1"/>
          </p:nvPr>
        </p:nvSpPr>
        <p:spPr>
          <a:xfrm>
            <a:off x="761802" y="2430966"/>
            <a:ext cx="4646905" cy="3925383"/>
          </a:xfrm>
        </p:spPr>
        <p:txBody>
          <a:bodyPr anchor="ctr">
            <a:normAutofit/>
          </a:bodyPr>
          <a:lstStyle/>
          <a:p>
            <a:pPr marL="0" indent="0">
              <a:buNone/>
            </a:pPr>
            <a:r>
              <a:rPr lang="en-US" sz="2000" dirty="0">
                <a:latin typeface="Consolas" panose="020B0609020204030204" pitchFamily="49" charset="0"/>
                <a:cs typeface="Consolas" panose="020B0609020204030204" pitchFamily="49" charset="0"/>
              </a:rPr>
              <a:t>SELECT </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d.airport_code</a:t>
            </a:r>
            <a:r>
              <a:rPr lang="en-US" sz="2000" dirty="0">
                <a:latin typeface="Consolas" panose="020B0609020204030204" pitchFamily="49" charset="0"/>
                <a:cs typeface="Consolas" panose="020B0609020204030204" pitchFamily="49" charset="0"/>
              </a:rPr>
              <a:t> AS</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departure_airport</a:t>
            </a: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a.airport_code</a:t>
            </a:r>
            <a:r>
              <a:rPr lang="en-US" sz="2000" dirty="0">
                <a:latin typeface="Consolas" panose="020B0609020204030204" pitchFamily="49" charset="0"/>
                <a:cs typeface="Consolas" panose="020B0609020204030204" pitchFamily="49" charset="0"/>
              </a:rPr>
              <a:t> AS</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arrival_airport</a:t>
            </a: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FROM  airport a,	</a:t>
            </a:r>
          </a:p>
          <a:p>
            <a:pPr marL="0" indent="0">
              <a:buNone/>
            </a:pPr>
            <a:r>
              <a:rPr lang="en-US" sz="2000" dirty="0">
                <a:latin typeface="Consolas" panose="020B0609020204030204" pitchFamily="49" charset="0"/>
                <a:cs typeface="Consolas" panose="020B0609020204030204" pitchFamily="49" charset="0"/>
              </a:rPr>
              <a:t>airport d</a:t>
            </a:r>
          </a:p>
          <a:p>
            <a:pPr marL="0" indent="0">
              <a:buNone/>
            </a:pPr>
            <a:endParaRPr lang="en-US" sz="2000" dirty="0"/>
          </a:p>
          <a:p>
            <a:pPr marL="0" indent="0">
              <a:buNone/>
            </a:pPr>
            <a:endParaRPr lang="en-US" sz="2000" dirty="0"/>
          </a:p>
          <a:p>
            <a:endParaRPr lang="en-US" sz="2000" dirty="0"/>
          </a:p>
        </p:txBody>
      </p:sp>
      <p:pic>
        <p:nvPicPr>
          <p:cNvPr id="5" name="Picture 4" descr="Analog board showing flight information">
            <a:extLst>
              <a:ext uri="{FF2B5EF4-FFF2-40B4-BE49-F238E27FC236}">
                <a16:creationId xmlns:a16="http://schemas.microsoft.com/office/drawing/2014/main" id="{A3C4EFD8-9200-F03B-3D3C-47C6123EFF35}"/>
              </a:ext>
            </a:extLst>
          </p:cNvPr>
          <p:cNvPicPr>
            <a:picLocks noChangeAspect="1"/>
          </p:cNvPicPr>
          <p:nvPr/>
        </p:nvPicPr>
        <p:blipFill>
          <a:blip r:embed="rId2"/>
          <a:srcRect l="17803" r="22797" b="-2"/>
          <a:stretch/>
        </p:blipFill>
        <p:spPr>
          <a:xfrm>
            <a:off x="6096000" y="1"/>
            <a:ext cx="6102825" cy="6858000"/>
          </a:xfrm>
          <a:prstGeom prst="rect">
            <a:avLst/>
          </a:prstGeom>
        </p:spPr>
      </p:pic>
    </p:spTree>
    <p:extLst>
      <p:ext uri="{BB962C8B-B14F-4D97-AF65-F5344CB8AC3E}">
        <p14:creationId xmlns:p14="http://schemas.microsoft.com/office/powerpoint/2010/main" val="248300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F546E-3849-EA44-9287-7FC36901510F}"/>
              </a:ext>
            </a:extLst>
          </p:cNvPr>
          <p:cNvSpPr>
            <a:spLocks noGrp="1"/>
          </p:cNvSpPr>
          <p:nvPr>
            <p:ph type="title"/>
          </p:nvPr>
        </p:nvSpPr>
        <p:spPr>
          <a:xfrm>
            <a:off x="761803" y="350196"/>
            <a:ext cx="4646904" cy="1624520"/>
          </a:xfrm>
        </p:spPr>
        <p:txBody>
          <a:bodyPr anchor="ctr">
            <a:normAutofit/>
          </a:bodyPr>
          <a:lstStyle/>
          <a:p>
            <a:r>
              <a:rPr lang="en-US" sz="4000"/>
              <a:t>Long query with short output</a:t>
            </a:r>
          </a:p>
        </p:txBody>
      </p:sp>
      <p:sp>
        <p:nvSpPr>
          <p:cNvPr id="3" name="Content Placeholder 2">
            <a:extLst>
              <a:ext uri="{FF2B5EF4-FFF2-40B4-BE49-F238E27FC236}">
                <a16:creationId xmlns:a16="http://schemas.microsoft.com/office/drawing/2014/main" id="{99BEABFF-5FF9-6443-98AD-8BCDDB82588F}"/>
              </a:ext>
            </a:extLst>
          </p:cNvPr>
          <p:cNvSpPr>
            <a:spLocks noGrp="1"/>
          </p:cNvSpPr>
          <p:nvPr>
            <p:ph idx="1"/>
          </p:nvPr>
        </p:nvSpPr>
        <p:spPr>
          <a:xfrm>
            <a:off x="601164" y="2545492"/>
            <a:ext cx="4646905" cy="3613149"/>
          </a:xfrm>
        </p:spPr>
        <p:txBody>
          <a:bodyPr anchor="ctr">
            <a:normAutofit fontScale="70000" lnSpcReduction="20000"/>
          </a:bodyPr>
          <a:lstStyle/>
          <a:p>
            <a:pPr marL="0" indent="0">
              <a:buNone/>
            </a:pPr>
            <a:endParaRPr lang="en-US" sz="1400" dirty="0">
              <a:latin typeface="Consolas" panose="020B0609020204030204" pitchFamily="49" charset="0"/>
              <a:cs typeface="Consolas" panose="020B0609020204030204" pitchFamily="49" charset="0"/>
            </a:endParaRPr>
          </a:p>
          <a:p>
            <a:pPr marL="0" indent="0">
              <a:buNone/>
            </a:pPr>
            <a:endParaRPr lang="en-US" sz="1400" dirty="0">
              <a:latin typeface="Consolas" panose="020B0609020204030204" pitchFamily="49" charset="0"/>
              <a:cs typeface="Consolas" panose="020B0609020204030204" pitchFamily="49" charset="0"/>
            </a:endParaRPr>
          </a:p>
          <a:p>
            <a:pPr marL="0" indent="0">
              <a:buNone/>
            </a:pPr>
            <a:endParaRPr lang="en-US" sz="1400" dirty="0">
              <a:latin typeface="Consolas" panose="020B0609020204030204" pitchFamily="49" charset="0"/>
              <a:cs typeface="Consolas" panose="020B0609020204030204" pitchFamily="49" charset="0"/>
            </a:endParaRPr>
          </a:p>
          <a:p>
            <a:pPr marL="0" indent="0">
              <a:buNone/>
            </a:pPr>
            <a:r>
              <a:rPr lang="en-US" sz="1400" dirty="0">
                <a:latin typeface="Consolas" panose="020B0609020204030204" pitchFamily="49" charset="0"/>
                <a:cs typeface="Consolas" panose="020B0609020204030204" pitchFamily="49" charset="0"/>
              </a:rPr>
              <a:t>SELECT avg(</a:t>
            </a:r>
            <a:r>
              <a:rPr lang="en-US" sz="1400" dirty="0" err="1">
                <a:latin typeface="Consolas" panose="020B0609020204030204" pitchFamily="49" charset="0"/>
                <a:cs typeface="Consolas" panose="020B0609020204030204" pitchFamily="49" charset="0"/>
              </a:rPr>
              <a:t>flight_length</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avg (passengers)</a:t>
            </a:r>
          </a:p>
          <a:p>
            <a:pPr marL="0" indent="0">
              <a:buNone/>
            </a:pPr>
            <a:r>
              <a:rPr lang="en-US" sz="1400" dirty="0">
                <a:latin typeface="Consolas" panose="020B0609020204030204" pitchFamily="49" charset="0"/>
                <a:cs typeface="Consolas" panose="020B0609020204030204" pitchFamily="49" charset="0"/>
              </a:rPr>
              <a:t>FROM </a:t>
            </a:r>
          </a:p>
          <a:p>
            <a:pPr marL="0" indent="0">
              <a:buNone/>
            </a:pPr>
            <a:r>
              <a:rPr lang="en-US" sz="1400" dirty="0">
                <a:latin typeface="Consolas" panose="020B0609020204030204" pitchFamily="49" charset="0"/>
                <a:cs typeface="Consolas" panose="020B0609020204030204" pitchFamily="49" charset="0"/>
              </a:rPr>
              <a:t>   (SELECT </a:t>
            </a:r>
            <a:r>
              <a:rPr lang="en-US" sz="1400" dirty="0" err="1">
                <a:latin typeface="Consolas" panose="020B0609020204030204" pitchFamily="49" charset="0"/>
                <a:cs typeface="Consolas" panose="020B0609020204030204" pitchFamily="49" charset="0"/>
              </a:rPr>
              <a:t>flight_no</a:t>
            </a:r>
            <a:r>
              <a:rPr lang="en-US" sz="1400" dirty="0">
                <a:latin typeface="Consolas" panose="020B0609020204030204" pitchFamily="49" charset="0"/>
                <a:cs typeface="Consolas" panose="020B0609020204030204" pitchFamily="49" charset="0"/>
              </a:rPr>
              <a:t>, </a:t>
            </a:r>
          </a:p>
          <a:p>
            <a:pPr marL="0"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scheduled_arrival</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scheduled_departure</a:t>
            </a:r>
            <a:r>
              <a:rPr lang="en-US" sz="1400" dirty="0">
                <a:latin typeface="Consolas" panose="020B0609020204030204" pitchFamily="49" charset="0"/>
                <a:cs typeface="Consolas" panose="020B0609020204030204" pitchFamily="49" charset="0"/>
              </a:rPr>
              <a:t> AS </a:t>
            </a:r>
          </a:p>
          <a:p>
            <a:pPr marL="0"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flight_length</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count(</a:t>
            </a:r>
            <a:r>
              <a:rPr lang="en-US" sz="1400" dirty="0" err="1">
                <a:latin typeface="Consolas" panose="020B0609020204030204" pitchFamily="49" charset="0"/>
                <a:cs typeface="Consolas" panose="020B0609020204030204" pitchFamily="49" charset="0"/>
              </a:rPr>
              <a:t>passenger_id</a:t>
            </a:r>
            <a:r>
              <a:rPr lang="en-US" sz="1400" dirty="0">
                <a:latin typeface="Consolas" panose="020B0609020204030204" pitchFamily="49" charset="0"/>
                <a:cs typeface="Consolas" panose="020B0609020204030204" pitchFamily="49" charset="0"/>
              </a:rPr>
              <a:t>) AS passengers</a:t>
            </a:r>
          </a:p>
          <a:p>
            <a:pPr marL="0" indent="0">
              <a:buNone/>
            </a:pPr>
            <a:r>
              <a:rPr lang="en-US" sz="1400" dirty="0">
                <a:latin typeface="Consolas" panose="020B0609020204030204" pitchFamily="49" charset="0"/>
                <a:cs typeface="Consolas" panose="020B0609020204030204" pitchFamily="49" charset="0"/>
              </a:rPr>
              <a:t>     FROM flight f</a:t>
            </a:r>
          </a:p>
          <a:p>
            <a:pPr marL="0" indent="0">
              <a:buNone/>
            </a:pPr>
            <a:r>
              <a:rPr lang="en-US" sz="1400" dirty="0">
                <a:latin typeface="Consolas" panose="020B0609020204030204" pitchFamily="49" charset="0"/>
                <a:cs typeface="Consolas" panose="020B0609020204030204" pitchFamily="49" charset="0"/>
              </a:rPr>
              <a:t>     JOIN </a:t>
            </a:r>
            <a:r>
              <a:rPr lang="en-US" sz="1400" dirty="0" err="1">
                <a:latin typeface="Consolas" panose="020B0609020204030204" pitchFamily="49" charset="0"/>
                <a:cs typeface="Consolas" panose="020B0609020204030204" pitchFamily="49" charset="0"/>
              </a:rPr>
              <a:t>booking_leg</a:t>
            </a:r>
            <a:r>
              <a:rPr lang="en-US" sz="1400" dirty="0">
                <a:latin typeface="Consolas" panose="020B0609020204030204" pitchFamily="49" charset="0"/>
                <a:cs typeface="Consolas" panose="020B0609020204030204" pitchFamily="49" charset="0"/>
              </a:rPr>
              <a:t> bl </a:t>
            </a:r>
          </a:p>
          <a:p>
            <a:pPr marL="0" indent="0">
              <a:buNone/>
            </a:pPr>
            <a:r>
              <a:rPr lang="en-US" sz="1400" dirty="0">
                <a:latin typeface="Consolas" panose="020B0609020204030204" pitchFamily="49" charset="0"/>
                <a:cs typeface="Consolas" panose="020B0609020204030204" pitchFamily="49" charset="0"/>
              </a:rPr>
              <a:t>          ON </a:t>
            </a:r>
            <a:r>
              <a:rPr lang="en-US" sz="1400" dirty="0" err="1">
                <a:latin typeface="Consolas" panose="020B0609020204030204" pitchFamily="49" charset="0"/>
                <a:cs typeface="Consolas" panose="020B0609020204030204" pitchFamily="49" charset="0"/>
              </a:rPr>
              <a:t>bl.flight_id</a:t>
            </a:r>
            <a:r>
              <a:rPr lang="en-US" sz="1400" dirty="0">
                <a:latin typeface="Consolas" panose="020B0609020204030204" pitchFamily="49" charset="0"/>
                <a:cs typeface="Consolas" panose="020B0609020204030204" pitchFamily="49" charset="0"/>
              </a:rPr>
              <a:t> = </a:t>
            </a:r>
            <a:r>
              <a:rPr lang="en-US" sz="1400" dirty="0" err="1">
                <a:latin typeface="Consolas" panose="020B0609020204030204" pitchFamily="49" charset="0"/>
                <a:cs typeface="Consolas" panose="020B0609020204030204" pitchFamily="49" charset="0"/>
              </a:rPr>
              <a:t>f.flight_id</a:t>
            </a:r>
            <a:endParaRPr lang="en-US" sz="1400" dirty="0">
              <a:latin typeface="Consolas" panose="020B0609020204030204" pitchFamily="49" charset="0"/>
              <a:cs typeface="Consolas" panose="020B0609020204030204" pitchFamily="49" charset="0"/>
            </a:endParaRPr>
          </a:p>
          <a:p>
            <a:pPr marL="0" indent="0">
              <a:buNone/>
            </a:pPr>
            <a:r>
              <a:rPr lang="en-US" sz="1400" dirty="0">
                <a:latin typeface="Consolas" panose="020B0609020204030204" pitchFamily="49" charset="0"/>
                <a:cs typeface="Consolas" panose="020B0609020204030204" pitchFamily="49" charset="0"/>
              </a:rPr>
              <a:t>     JOIN passenger p ON </a:t>
            </a:r>
            <a:r>
              <a:rPr lang="en-US" sz="1400" dirty="0" err="1">
                <a:latin typeface="Consolas" panose="020B0609020204030204" pitchFamily="49" charset="0"/>
                <a:cs typeface="Consolas" panose="020B0609020204030204" pitchFamily="49" charset="0"/>
              </a:rPr>
              <a:t>p.booking_id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bl.booking_id</a:t>
            </a:r>
            <a:endParaRPr lang="en-US" sz="1400" dirty="0">
              <a:latin typeface="Consolas" panose="020B0609020204030204" pitchFamily="49" charset="0"/>
              <a:cs typeface="Consolas" panose="020B0609020204030204" pitchFamily="49" charset="0"/>
            </a:endParaRPr>
          </a:p>
          <a:p>
            <a:pPr marL="0" indent="0">
              <a:buNone/>
            </a:pPr>
            <a:r>
              <a:rPr lang="en-US" sz="1400" dirty="0">
                <a:latin typeface="Consolas" panose="020B0609020204030204" pitchFamily="49" charset="0"/>
                <a:cs typeface="Consolas" panose="020B0609020204030204" pitchFamily="49" charset="0"/>
              </a:rPr>
              <a:t>     GROUP BY 1,2) a</a:t>
            </a:r>
          </a:p>
          <a:p>
            <a:pPr marL="0" indent="0">
              <a:buNone/>
            </a:pPr>
            <a:endParaRPr lang="en-US" sz="1400" dirty="0"/>
          </a:p>
          <a:p>
            <a:pPr marL="0" indent="0">
              <a:buNone/>
            </a:pPr>
            <a:endParaRPr lang="en-US" sz="1400" dirty="0"/>
          </a:p>
          <a:p>
            <a:pPr marL="0" indent="0">
              <a:buNone/>
            </a:pPr>
            <a:endParaRPr lang="en-US" sz="1400" dirty="0"/>
          </a:p>
          <a:p>
            <a:endParaRPr lang="en-US" sz="1400" dirty="0"/>
          </a:p>
        </p:txBody>
      </p:sp>
      <p:pic>
        <p:nvPicPr>
          <p:cNvPr id="5" name="Picture 4" descr="Landscape and plane wing">
            <a:extLst>
              <a:ext uri="{FF2B5EF4-FFF2-40B4-BE49-F238E27FC236}">
                <a16:creationId xmlns:a16="http://schemas.microsoft.com/office/drawing/2014/main" id="{3B91C8AF-E252-7555-85C5-FC28282884F5}"/>
              </a:ext>
            </a:extLst>
          </p:cNvPr>
          <p:cNvPicPr>
            <a:picLocks noChangeAspect="1"/>
          </p:cNvPicPr>
          <p:nvPr/>
        </p:nvPicPr>
        <p:blipFill>
          <a:blip r:embed="rId2"/>
          <a:srcRect l="21060" r="19984" b="-1"/>
          <a:stretch/>
        </p:blipFill>
        <p:spPr>
          <a:xfrm>
            <a:off x="6096000" y="1"/>
            <a:ext cx="6102825" cy="6858000"/>
          </a:xfrm>
          <a:prstGeom prst="rect">
            <a:avLst/>
          </a:prstGeom>
        </p:spPr>
      </p:pic>
    </p:spTree>
    <p:extLst>
      <p:ext uri="{BB962C8B-B14F-4D97-AF65-F5344CB8AC3E}">
        <p14:creationId xmlns:p14="http://schemas.microsoft.com/office/powerpoint/2010/main" val="47027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4CA094-4E31-93DA-4F10-5FCC4EE3F64D}"/>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84D7E8F-E029-4722-971E-65DFCC5F8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68FBC20-573C-ED21-F410-6228BA8B8B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3B5963F-1ADC-CD95-27A1-15797EFF00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6" name="Freeform: Shape 12">
              <a:extLst>
                <a:ext uri="{FF2B5EF4-FFF2-40B4-BE49-F238E27FC236}">
                  <a16:creationId xmlns:a16="http://schemas.microsoft.com/office/drawing/2014/main" id="{D4E91A00-F841-E3D4-0A03-439CBECC0E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3">
              <a:extLst>
                <a:ext uri="{FF2B5EF4-FFF2-40B4-BE49-F238E27FC236}">
                  <a16:creationId xmlns:a16="http://schemas.microsoft.com/office/drawing/2014/main" id="{4F50DD14-D843-E97F-85CE-5787AC94A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23EF84F-8E3A-8247-27D8-A4ADF4F10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5">
              <a:extLst>
                <a:ext uri="{FF2B5EF4-FFF2-40B4-BE49-F238E27FC236}">
                  <a16:creationId xmlns:a16="http://schemas.microsoft.com/office/drawing/2014/main" id="{58459E6C-0DA7-4667-DDAB-FE8F25091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01C1609-617B-D84C-03E2-B8906A767827}"/>
              </a:ext>
            </a:extLst>
          </p:cNvPr>
          <p:cNvSpPr>
            <a:spLocks noGrp="1"/>
          </p:cNvSpPr>
          <p:nvPr>
            <p:ph idx="1"/>
          </p:nvPr>
        </p:nvSpPr>
        <p:spPr>
          <a:xfrm>
            <a:off x="3050412" y="2979336"/>
            <a:ext cx="8093838" cy="2221314"/>
          </a:xfrm>
        </p:spPr>
        <p:txBody>
          <a:bodyPr anchor="t">
            <a:normAutofit fontScale="55000" lnSpcReduction="20000"/>
          </a:bodyPr>
          <a:lstStyle/>
          <a:p>
            <a:pPr marL="0" indent="0">
              <a:buNone/>
            </a:pPr>
            <a:endParaRPr lang="en-US" sz="2000" dirty="0">
              <a:solidFill>
                <a:schemeClr val="tx2"/>
              </a:solidFill>
            </a:endParaRPr>
          </a:p>
          <a:p>
            <a:pPr marL="0" indent="0" algn="ctr">
              <a:lnSpc>
                <a:spcPct val="120000"/>
              </a:lnSpc>
              <a:buNone/>
            </a:pPr>
            <a:r>
              <a:rPr lang="en-US" sz="4400" b="1" dirty="0">
                <a:solidFill>
                  <a:srgbClr val="FF0000"/>
                </a:solidFill>
              </a:rPr>
              <a:t>A query is long</a:t>
            </a:r>
            <a:r>
              <a:rPr lang="ru-RU" sz="4400" b="1" dirty="0">
                <a:solidFill>
                  <a:srgbClr val="FF0000"/>
                </a:solidFill>
              </a:rPr>
              <a:t> </a:t>
            </a:r>
            <a:r>
              <a:rPr lang="en-US" sz="4400" b="1" dirty="0"/>
              <a:t>when the query selectivity is high: </a:t>
            </a:r>
            <a:r>
              <a:rPr lang="en-US" sz="4400" b="1" dirty="0">
                <a:solidFill>
                  <a:srgbClr val="FF0000"/>
                </a:solidFill>
              </a:rPr>
              <a:t>almost all </a:t>
            </a:r>
            <a:r>
              <a:rPr lang="en-US" sz="4400" b="1" dirty="0"/>
              <a:t>rows from at least one </a:t>
            </a:r>
            <a:r>
              <a:rPr lang="en-US" sz="4400" b="1" dirty="0">
                <a:solidFill>
                  <a:srgbClr val="FF0000"/>
                </a:solidFill>
              </a:rPr>
              <a:t>large table </a:t>
            </a:r>
            <a:r>
              <a:rPr lang="en-US" sz="4400" b="1" dirty="0"/>
              <a:t>contribute to the output, even is the output size is small</a:t>
            </a:r>
          </a:p>
          <a:p>
            <a:pPr marL="0" indent="0" algn="ctr">
              <a:lnSpc>
                <a:spcPct val="120000"/>
              </a:lnSpc>
              <a:buNone/>
            </a:pPr>
            <a:r>
              <a:rPr lang="en-US" sz="4400" b="1" dirty="0"/>
              <a:t>The notion of what is </a:t>
            </a:r>
            <a:r>
              <a:rPr lang="en-US" sz="4400" b="1" dirty="0">
                <a:solidFill>
                  <a:srgbClr val="FF0000"/>
                </a:solidFill>
              </a:rPr>
              <a:t>large</a:t>
            </a:r>
            <a:r>
              <a:rPr lang="en-US" sz="4400" b="1" dirty="0"/>
              <a:t> changes</a:t>
            </a:r>
            <a:endParaRPr lang="ru-RU" sz="4400" b="1" dirty="0"/>
          </a:p>
          <a:p>
            <a:pPr marL="0" indent="0" algn="ctr">
              <a:lnSpc>
                <a:spcPct val="120000"/>
              </a:lnSpc>
              <a:buNone/>
            </a:pPr>
            <a:endParaRPr lang="ru-RU" sz="4400" b="1" dirty="0"/>
          </a:p>
          <a:p>
            <a:pPr marL="0" indent="0" algn="ctr">
              <a:buNone/>
            </a:pPr>
            <a:endParaRPr lang="en-US" sz="3600" b="1" dirty="0"/>
          </a:p>
          <a:p>
            <a:pPr marL="0" indent="0" algn="ctr">
              <a:buNone/>
            </a:pPr>
            <a:endParaRPr lang="en-US" sz="3600" dirty="0"/>
          </a:p>
          <a:p>
            <a:pPr marL="0" indent="0">
              <a:buNone/>
            </a:pPr>
            <a:endParaRPr lang="en-US" sz="3600" b="1" dirty="0">
              <a:solidFill>
                <a:schemeClr val="tx2"/>
              </a:solidFill>
            </a:endParaRPr>
          </a:p>
        </p:txBody>
      </p:sp>
      <p:grpSp>
        <p:nvGrpSpPr>
          <p:cNvPr id="18" name="Group 17">
            <a:extLst>
              <a:ext uri="{FF2B5EF4-FFF2-40B4-BE49-F238E27FC236}">
                <a16:creationId xmlns:a16="http://schemas.microsoft.com/office/drawing/2014/main" id="{21C05055-D68B-7CB8-9492-B3B07DE73E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11E370FC-C252-28DF-9394-71E1BB31C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EB0C44D-63B3-67A3-11B0-BCD8254C7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BEA2D48-44D2-0552-038B-C90BD43D94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DC1024E2-AA73-7710-0B42-9BA282A3C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7365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59473</TotalTime>
  <Words>2519</Words>
  <Application>Microsoft Macintosh PowerPoint</Application>
  <PresentationFormat>Widescreen</PresentationFormat>
  <Paragraphs>364</Paragraphs>
  <Slides>60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Aptos</vt:lpstr>
      <vt:lpstr>Arial</vt:lpstr>
      <vt:lpstr>Calibri</vt:lpstr>
      <vt:lpstr>Calibri Light</vt:lpstr>
      <vt:lpstr>Consolas</vt:lpstr>
      <vt:lpstr>Lucida Console</vt:lpstr>
      <vt:lpstr>Segoe Script</vt:lpstr>
      <vt:lpstr>Office Theme</vt:lpstr>
      <vt:lpstr>Long Queries and the Art of Full Scan</vt:lpstr>
      <vt:lpstr>Who am I </vt:lpstr>
      <vt:lpstr>PG DATA 2026 https://2026.pg-data.org/</vt:lpstr>
      <vt:lpstr>PostgreSQL Query Optimization, Apress 2024 (2nd edition)</vt:lpstr>
      <vt:lpstr>PowerPoint Presentation</vt:lpstr>
      <vt:lpstr>What is a long query?</vt:lpstr>
      <vt:lpstr>Long query with long output</vt:lpstr>
      <vt:lpstr>Long query with short output</vt:lpstr>
      <vt:lpstr>PowerPoint Presentation</vt:lpstr>
      <vt:lpstr>PowerPoint Presentation</vt:lpstr>
      <vt:lpstr>For long queries, we do not need indexes</vt:lpstr>
      <vt:lpstr>Semi-join</vt:lpstr>
      <vt:lpstr>Semi-join examples</vt:lpstr>
      <vt:lpstr>PowerPoint Presentation</vt:lpstr>
      <vt:lpstr>PowerPoint Presentation</vt:lpstr>
      <vt:lpstr>Slower, if we created an index</vt:lpstr>
      <vt:lpstr>Two semi-joins: which one is more restrictive?</vt:lpstr>
      <vt:lpstr>PowerPoint Presentation</vt:lpstr>
      <vt:lpstr>Changing update_ts condition</vt:lpstr>
      <vt:lpstr>Applying column transform to block the index</vt:lpstr>
      <vt:lpstr>Anti-Join</vt:lpstr>
      <vt:lpstr>PowerPoint Presentation</vt:lpstr>
      <vt:lpstr>What if we just use JOIN?</vt:lpstr>
      <vt:lpstr>If we use DISTINCT?</vt:lpstr>
      <vt:lpstr>Even faster</vt:lpstr>
      <vt:lpstr>Anti-join as OUTER JOIN  (stable planner behavior)</vt:lpstr>
      <vt:lpstr>More on join order</vt:lpstr>
      <vt:lpstr>join_collapse_limit</vt:lpstr>
      <vt:lpstr>Grouping</vt:lpstr>
      <vt:lpstr>Grouping example</vt:lpstr>
      <vt:lpstr>The condition is pushed inside GROUP BY</vt:lpstr>
      <vt:lpstr>Will condition be pushed?</vt:lpstr>
      <vt:lpstr>PowerPoint Presentation</vt:lpstr>
      <vt:lpstr>What about now?</vt:lpstr>
      <vt:lpstr>PowerPoint Presentation</vt:lpstr>
      <vt:lpstr>PowerPoint Presentation</vt:lpstr>
      <vt:lpstr>Correct SELECT</vt:lpstr>
      <vt:lpstr>PowerPoint Presentation</vt:lpstr>
      <vt:lpstr>Group first, select Last</vt:lpstr>
      <vt:lpstr>PowerPoint Presentation</vt:lpstr>
      <vt:lpstr>How can we make it better?</vt:lpstr>
      <vt:lpstr>PowerPoint Presentation</vt:lpstr>
      <vt:lpstr>PowerPoint Presentation</vt:lpstr>
      <vt:lpstr>Using SET operations</vt:lpstr>
      <vt:lpstr>Example</vt:lpstr>
      <vt:lpstr>PowerPoint Presentation</vt:lpstr>
      <vt:lpstr>One more example</vt:lpstr>
      <vt:lpstr>Avoiding multiple table scans</vt:lpstr>
      <vt:lpstr>PowerPoint Presentation</vt:lpstr>
      <vt:lpstr>Correct (presumably) version</vt:lpstr>
      <vt:lpstr>PowerPoint Presentation</vt:lpstr>
      <vt:lpstr>Why It takes longer?</vt:lpstr>
      <vt:lpstr>Correct SQL</vt:lpstr>
      <vt:lpstr>PowerPoint Presentation</vt:lpstr>
      <vt:lpstr>PowerPoint Presentation</vt:lpstr>
      <vt:lpstr>Even better SQL</vt:lpstr>
      <vt:lpstr>PowerPoint Presentation</vt:lpstr>
      <vt:lpstr>Summary</vt:lpstr>
      <vt:lpstr>PowerPoint Presentation</vt:lpstr>
      <vt:lpstr>Q&amp;A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PostgreSQL: Query planner </dc:title>
  <dc:creator>Henrietta Dombrovskaya</dc:creator>
  <cp:lastModifiedBy>Henrietta Dombrovskaya</cp:lastModifiedBy>
  <cp:revision>82</cp:revision>
  <cp:lastPrinted>2025-10-16T01:53:27Z</cp:lastPrinted>
  <dcterms:created xsi:type="dcterms:W3CDTF">2023-01-24T21:05:28Z</dcterms:created>
  <dcterms:modified xsi:type="dcterms:W3CDTF">2025-10-22T18:01:07Z</dcterms:modified>
</cp:coreProperties>
</file>